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73" r:id="rId5"/>
    <p:sldId id="268" r:id="rId6"/>
    <p:sldId id="261" r:id="rId7"/>
    <p:sldId id="269" r:id="rId8"/>
    <p:sldId id="270" r:id="rId9"/>
    <p:sldId id="271" r:id="rId10"/>
    <p:sldId id="272"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13" autoAdjust="0"/>
  </p:normalViewPr>
  <p:slideViewPr>
    <p:cSldViewPr>
      <p:cViewPr>
        <p:scale>
          <a:sx n="38" d="100"/>
          <a:sy n="38" d="100"/>
        </p:scale>
        <p:origin x="-2316" y="-62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E:\Users\adoyle.GSUAD\Documents\!Research\Blue%20Cross%20Blue%20Shield%20Grant\Data\Data%20-%20Final\BCBS%20Results%20and%20Graphs%2007.14.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9"/>
  <c:chart>
    <c:plotArea>
      <c:layout/>
      <c:barChart>
        <c:barDir val="bar"/>
        <c:grouping val="clustered"/>
        <c:ser>
          <c:idx val="0"/>
          <c:order val="0"/>
          <c:dPt>
            <c:idx val="0"/>
            <c:spPr>
              <a:solidFill>
                <a:srgbClr val="8ECB80"/>
              </a:solidFill>
            </c:spPr>
          </c:dPt>
          <c:dPt>
            <c:idx val="1"/>
            <c:spPr>
              <a:solidFill>
                <a:srgbClr val="F57620"/>
              </a:solidFill>
            </c:spPr>
          </c:dPt>
          <c:dLbls>
            <c:txPr>
              <a:bodyPr/>
              <a:lstStyle/>
              <a:p>
                <a:pPr>
                  <a:defRPr b="1">
                    <a:latin typeface="Segoa UI"/>
                  </a:defRPr>
                </a:pPr>
                <a:endParaRPr lang="en-US"/>
              </a:p>
            </c:txPr>
            <c:dLblPos val="outEnd"/>
            <c:showVal val="1"/>
          </c:dLbls>
          <c:cat>
            <c:strRef>
              <c:f>PACER!$A$24:$A$25</c:f>
              <c:strCache>
                <c:ptCount val="2"/>
                <c:pt idx="0">
                  <c:v>POST</c:v>
                </c:pt>
                <c:pt idx="1">
                  <c:v>PRE</c:v>
                </c:pt>
              </c:strCache>
            </c:strRef>
          </c:cat>
          <c:val>
            <c:numRef>
              <c:f>PACER!$B$24:$B$25</c:f>
              <c:numCache>
                <c:formatCode>0.0</c:formatCode>
                <c:ptCount val="2"/>
                <c:pt idx="0">
                  <c:v>61.714523512276315</c:v>
                </c:pt>
                <c:pt idx="1">
                  <c:v>52.047913446676972</c:v>
                </c:pt>
              </c:numCache>
            </c:numRef>
          </c:val>
        </c:ser>
        <c:dLbls>
          <c:showVal val="1"/>
        </c:dLbls>
        <c:axId val="61183872"/>
        <c:axId val="61185408"/>
      </c:barChart>
      <c:catAx>
        <c:axId val="61183872"/>
        <c:scaling>
          <c:orientation val="minMax"/>
        </c:scaling>
        <c:axPos val="l"/>
        <c:majorTickMark val="none"/>
        <c:tickLblPos val="nextTo"/>
        <c:txPr>
          <a:bodyPr/>
          <a:lstStyle/>
          <a:p>
            <a:pPr>
              <a:defRPr b="1">
                <a:latin typeface="Segoa UI"/>
              </a:defRPr>
            </a:pPr>
            <a:endParaRPr lang="en-US"/>
          </a:p>
        </c:txPr>
        <c:crossAx val="61185408"/>
        <c:crosses val="autoZero"/>
        <c:auto val="1"/>
        <c:lblAlgn val="ctr"/>
        <c:lblOffset val="100"/>
      </c:catAx>
      <c:valAx>
        <c:axId val="61185408"/>
        <c:scaling>
          <c:orientation val="minMax"/>
        </c:scaling>
        <c:axPos val="b"/>
        <c:majorGridlines/>
        <c:title>
          <c:tx>
            <c:rich>
              <a:bodyPr/>
              <a:lstStyle/>
              <a:p>
                <a:pPr>
                  <a:defRPr/>
                </a:pPr>
                <a:r>
                  <a:rPr lang="en-US"/>
                  <a:t>Percent Achieving Healthy Fitness Zone (%)</a:t>
                </a:r>
              </a:p>
            </c:rich>
          </c:tx>
          <c:layout/>
        </c:title>
        <c:numFmt formatCode="0.0" sourceLinked="1"/>
        <c:tickLblPos val="nextTo"/>
        <c:crossAx val="61183872"/>
        <c:crosses val="autoZero"/>
        <c:crossBetween val="between"/>
      </c:valAx>
    </c:plotArea>
    <c:plotVisOnly val="1"/>
    <c:dispBlanksAs val="gap"/>
  </c:chart>
  <c:txPr>
    <a:bodyPr/>
    <a:lstStyle/>
    <a:p>
      <a:pPr>
        <a:defRPr sz="1800"/>
      </a:pPr>
      <a:endParaRPr lang="en-US"/>
    </a:p>
  </c:txPr>
  <c:externalData r:id="rId1"/>
</c:chartSpace>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95A0A-08EA-4EA3-B895-8154E9ADF403}" type="doc">
      <dgm:prSet loTypeId="urn:microsoft.com/office/officeart/2005/8/layout/process5" loCatId="process" qsTypeId="urn:microsoft.com/office/officeart/2005/8/quickstyle/simple2" qsCatId="simple" csTypeId="urn:microsoft.com/office/officeart/2005/8/colors/accent1_2" csCatId="accent1" phldr="1"/>
      <dgm:spPr/>
    </dgm:pt>
    <dgm:pt modelId="{BB1089AC-124A-4A04-A1E3-7DA3C2FBE729}">
      <dgm:prSet custT="1"/>
      <dgm:spPr>
        <a:solidFill>
          <a:srgbClr val="60C659"/>
        </a:solidFill>
      </dgm:spPr>
      <dgm:t>
        <a:bodyPr/>
        <a:lstStyle/>
        <a:p>
          <a:pPr rtl="0"/>
          <a:r>
            <a:rPr lang="en-US" sz="2000" b="1" i="0" baseline="0" dirty="0" smtClean="0">
              <a:latin typeface="Segoe UI" pitchFamily="34" charset="0"/>
              <a:cs typeface="Segoe UI" pitchFamily="34" charset="0"/>
            </a:rPr>
            <a:t>A joint initiative supported by Georgia Departments of Education and </a:t>
          </a:r>
          <a:r>
            <a:rPr lang="en-US" sz="2000" b="1" dirty="0" smtClean="0">
              <a:latin typeface="Segoe UI" pitchFamily="34" charset="0"/>
              <a:cs typeface="Segoe UI" pitchFamily="34" charset="0"/>
            </a:rPr>
            <a:t>Public Health </a:t>
          </a:r>
          <a:endParaRPr lang="en-US" sz="2000" b="1" dirty="0">
            <a:latin typeface="Segoe UI" pitchFamily="34" charset="0"/>
            <a:cs typeface="Segoe UI" pitchFamily="34" charset="0"/>
          </a:endParaRPr>
        </a:p>
      </dgm:t>
    </dgm:pt>
    <dgm:pt modelId="{0DBED976-B851-4B2C-93C6-244DB45CCAEA}" type="parTrans" cxnId="{03C53795-C9A2-480B-9486-9571883A51B4}">
      <dgm:prSet/>
      <dgm:spPr/>
      <dgm:t>
        <a:bodyPr/>
        <a:lstStyle/>
        <a:p>
          <a:endParaRPr lang="en-US"/>
        </a:p>
      </dgm:t>
    </dgm:pt>
    <dgm:pt modelId="{8D0AC780-C5A3-4DA9-9AEA-AA14F5748D6D}" type="sibTrans" cxnId="{03C53795-C9A2-480B-9486-9571883A51B4}">
      <dgm:prSet/>
      <dgm:spPr/>
      <dgm:t>
        <a:bodyPr/>
        <a:lstStyle/>
        <a:p>
          <a:endParaRPr lang="en-US"/>
        </a:p>
      </dgm:t>
    </dgm:pt>
    <dgm:pt modelId="{00E341ED-99BD-4DC7-AE73-8F89ED47347C}">
      <dgm:prSet/>
      <dgm:spPr>
        <a:solidFill>
          <a:srgbClr val="F96B07"/>
        </a:solidFill>
      </dgm:spPr>
      <dgm:t>
        <a:bodyPr/>
        <a:lstStyle/>
        <a:p>
          <a:pPr rtl="0"/>
          <a:r>
            <a:rPr lang="en-US" b="1" dirty="0" smtClean="0">
              <a:latin typeface="Segoe UI" pitchFamily="34" charset="0"/>
              <a:cs typeface="Segoe UI" pitchFamily="34" charset="0"/>
            </a:rPr>
            <a:t>Integrates 30 minutes of physical activity seamlessly into the school day</a:t>
          </a:r>
          <a:endParaRPr lang="en-US" b="1" dirty="0">
            <a:latin typeface="Segoe UI" pitchFamily="34" charset="0"/>
            <a:cs typeface="Segoe UI" pitchFamily="34" charset="0"/>
          </a:endParaRPr>
        </a:p>
      </dgm:t>
    </dgm:pt>
    <dgm:pt modelId="{892E7B01-8E36-4AAE-90AE-5CA417030E31}" type="parTrans" cxnId="{C601E05F-B57C-426B-AABE-E2C457E0F085}">
      <dgm:prSet/>
      <dgm:spPr/>
      <dgm:t>
        <a:bodyPr/>
        <a:lstStyle/>
        <a:p>
          <a:endParaRPr lang="en-US"/>
        </a:p>
      </dgm:t>
    </dgm:pt>
    <dgm:pt modelId="{260FAA88-E2E5-4A96-A0F8-7508D43732C6}" type="sibTrans" cxnId="{C601E05F-B57C-426B-AABE-E2C457E0F085}">
      <dgm:prSet/>
      <dgm:spPr/>
      <dgm:t>
        <a:bodyPr/>
        <a:lstStyle/>
        <a:p>
          <a:endParaRPr lang="en-US"/>
        </a:p>
      </dgm:t>
    </dgm:pt>
    <dgm:pt modelId="{43DA3C86-2AB9-4B02-863C-0390F4230C56}">
      <dgm:prSet custT="1"/>
      <dgm:spPr>
        <a:solidFill>
          <a:srgbClr val="00A5DB"/>
        </a:solidFill>
      </dgm:spPr>
      <dgm:t>
        <a:bodyPr/>
        <a:lstStyle/>
        <a:p>
          <a:pPr rtl="0"/>
          <a:r>
            <a:rPr lang="en-US" sz="2000" b="1" dirty="0" smtClean="0">
              <a:latin typeface="Segoe UI" pitchFamily="34" charset="0"/>
              <a:cs typeface="Segoe UI" pitchFamily="34" charset="0"/>
            </a:rPr>
            <a:t>Supports research connecting physical activity and academic performance</a:t>
          </a:r>
          <a:endParaRPr lang="en-US" sz="2000" b="1" dirty="0">
            <a:latin typeface="Segoe UI" pitchFamily="34" charset="0"/>
            <a:cs typeface="Segoe UI" pitchFamily="34" charset="0"/>
          </a:endParaRPr>
        </a:p>
      </dgm:t>
    </dgm:pt>
    <dgm:pt modelId="{A8988F88-0C55-41C6-8A82-C0506E630C21}" type="parTrans" cxnId="{5F139D6A-0AC3-4148-9DCA-DFB2607B55FD}">
      <dgm:prSet/>
      <dgm:spPr/>
      <dgm:t>
        <a:bodyPr/>
        <a:lstStyle/>
        <a:p>
          <a:endParaRPr lang="en-US"/>
        </a:p>
      </dgm:t>
    </dgm:pt>
    <dgm:pt modelId="{89CBEAC2-C96C-41AD-ACFD-9A8E94731DFB}" type="sibTrans" cxnId="{5F139D6A-0AC3-4148-9DCA-DFB2607B55FD}">
      <dgm:prSet/>
      <dgm:spPr/>
      <dgm:t>
        <a:bodyPr/>
        <a:lstStyle/>
        <a:p>
          <a:endParaRPr lang="en-US"/>
        </a:p>
      </dgm:t>
    </dgm:pt>
    <dgm:pt modelId="{95D832A1-8FC9-4959-9B81-1157DE04AF30}" type="pres">
      <dgm:prSet presAssocID="{30E95A0A-08EA-4EA3-B895-8154E9ADF403}" presName="diagram" presStyleCnt="0">
        <dgm:presLayoutVars>
          <dgm:dir/>
          <dgm:resizeHandles val="exact"/>
        </dgm:presLayoutVars>
      </dgm:prSet>
      <dgm:spPr/>
    </dgm:pt>
    <dgm:pt modelId="{77E1ED04-8A63-4CE6-B3B4-514AA63531EE}" type="pres">
      <dgm:prSet presAssocID="{BB1089AC-124A-4A04-A1E3-7DA3C2FBE729}" presName="node" presStyleLbl="node1" presStyleIdx="0" presStyleCnt="3" custScaleX="312963" custScaleY="416498" custLinFactNeighborX="-96" custLinFactNeighborY="-28479">
        <dgm:presLayoutVars>
          <dgm:bulletEnabled val="1"/>
        </dgm:presLayoutVars>
      </dgm:prSet>
      <dgm:spPr/>
      <dgm:t>
        <a:bodyPr/>
        <a:lstStyle/>
        <a:p>
          <a:endParaRPr lang="en-US"/>
        </a:p>
      </dgm:t>
    </dgm:pt>
    <dgm:pt modelId="{06686C23-DB27-4855-B347-BA2782FA0126}" type="pres">
      <dgm:prSet presAssocID="{8D0AC780-C5A3-4DA9-9AEA-AA14F5748D6D}" presName="sibTrans" presStyleLbl="sibTrans2D1" presStyleIdx="0" presStyleCnt="2" custFlipVert="0" custScaleX="172312" custScaleY="109069" custLinFactNeighborX="-9170" custLinFactNeighborY="-8284"/>
      <dgm:spPr/>
      <dgm:t>
        <a:bodyPr/>
        <a:lstStyle/>
        <a:p>
          <a:endParaRPr lang="en-US"/>
        </a:p>
      </dgm:t>
    </dgm:pt>
    <dgm:pt modelId="{EB85EEDA-B370-49AF-9A4F-14656C46D6A0}" type="pres">
      <dgm:prSet presAssocID="{8D0AC780-C5A3-4DA9-9AEA-AA14F5748D6D}" presName="connectorText" presStyleLbl="sibTrans2D1" presStyleIdx="0" presStyleCnt="2"/>
      <dgm:spPr/>
      <dgm:t>
        <a:bodyPr/>
        <a:lstStyle/>
        <a:p>
          <a:endParaRPr lang="en-US"/>
        </a:p>
      </dgm:t>
    </dgm:pt>
    <dgm:pt modelId="{A5336E56-B60B-45F5-8D4D-2475B5B76690}" type="pres">
      <dgm:prSet presAssocID="{00E341ED-99BD-4DC7-AE73-8F89ED47347C}" presName="node" presStyleLbl="node1" presStyleIdx="1" presStyleCnt="3" custScaleX="236087" custScaleY="396058" custLinFactNeighborX="-3322" custLinFactNeighborY="-31870">
        <dgm:presLayoutVars>
          <dgm:bulletEnabled val="1"/>
        </dgm:presLayoutVars>
      </dgm:prSet>
      <dgm:spPr/>
      <dgm:t>
        <a:bodyPr/>
        <a:lstStyle/>
        <a:p>
          <a:endParaRPr lang="en-US"/>
        </a:p>
      </dgm:t>
    </dgm:pt>
    <dgm:pt modelId="{DE777F7B-62F3-432B-9026-091741CC30E0}" type="pres">
      <dgm:prSet presAssocID="{260FAA88-E2E5-4A96-A0F8-7508D43732C6}" presName="sibTrans" presStyleLbl="sibTrans2D1" presStyleIdx="1" presStyleCnt="2" custScaleX="194330" custScaleY="115602"/>
      <dgm:spPr/>
      <dgm:t>
        <a:bodyPr/>
        <a:lstStyle/>
        <a:p>
          <a:endParaRPr lang="en-US"/>
        </a:p>
      </dgm:t>
    </dgm:pt>
    <dgm:pt modelId="{B1742768-616A-4744-A14B-A11C98D86B39}" type="pres">
      <dgm:prSet presAssocID="{260FAA88-E2E5-4A96-A0F8-7508D43732C6}" presName="connectorText" presStyleLbl="sibTrans2D1" presStyleIdx="1" presStyleCnt="2"/>
      <dgm:spPr/>
      <dgm:t>
        <a:bodyPr/>
        <a:lstStyle/>
        <a:p>
          <a:endParaRPr lang="en-US"/>
        </a:p>
      </dgm:t>
    </dgm:pt>
    <dgm:pt modelId="{1FE9BB15-FC72-426D-A10B-3F443D6BE486}" type="pres">
      <dgm:prSet presAssocID="{43DA3C86-2AB9-4B02-863C-0390F4230C56}" presName="node" presStyleLbl="node1" presStyleIdx="2" presStyleCnt="3" custScaleX="263175" custScaleY="407762" custLinFactNeighborX="-10750" custLinFactNeighborY="-32847">
        <dgm:presLayoutVars>
          <dgm:bulletEnabled val="1"/>
        </dgm:presLayoutVars>
      </dgm:prSet>
      <dgm:spPr/>
      <dgm:t>
        <a:bodyPr/>
        <a:lstStyle/>
        <a:p>
          <a:endParaRPr lang="en-US"/>
        </a:p>
      </dgm:t>
    </dgm:pt>
  </dgm:ptLst>
  <dgm:cxnLst>
    <dgm:cxn modelId="{A684E0BE-7F31-4C47-AAF7-8350F73CC181}" type="presOf" srcId="{260FAA88-E2E5-4A96-A0F8-7508D43732C6}" destId="{B1742768-616A-4744-A14B-A11C98D86B39}" srcOrd="1" destOrd="0" presId="urn:microsoft.com/office/officeart/2005/8/layout/process5"/>
    <dgm:cxn modelId="{9D5BDD91-84CA-44C8-A559-EEEBC06B3C66}" type="presOf" srcId="{00E341ED-99BD-4DC7-AE73-8F89ED47347C}" destId="{A5336E56-B60B-45F5-8D4D-2475B5B76690}" srcOrd="0" destOrd="0" presId="urn:microsoft.com/office/officeart/2005/8/layout/process5"/>
    <dgm:cxn modelId="{5F139D6A-0AC3-4148-9DCA-DFB2607B55FD}" srcId="{30E95A0A-08EA-4EA3-B895-8154E9ADF403}" destId="{43DA3C86-2AB9-4B02-863C-0390F4230C56}" srcOrd="2" destOrd="0" parTransId="{A8988F88-0C55-41C6-8A82-C0506E630C21}" sibTransId="{89CBEAC2-C96C-41AD-ACFD-9A8E94731DFB}"/>
    <dgm:cxn modelId="{C601E05F-B57C-426B-AABE-E2C457E0F085}" srcId="{30E95A0A-08EA-4EA3-B895-8154E9ADF403}" destId="{00E341ED-99BD-4DC7-AE73-8F89ED47347C}" srcOrd="1" destOrd="0" parTransId="{892E7B01-8E36-4AAE-90AE-5CA417030E31}" sibTransId="{260FAA88-E2E5-4A96-A0F8-7508D43732C6}"/>
    <dgm:cxn modelId="{03C53795-C9A2-480B-9486-9571883A51B4}" srcId="{30E95A0A-08EA-4EA3-B895-8154E9ADF403}" destId="{BB1089AC-124A-4A04-A1E3-7DA3C2FBE729}" srcOrd="0" destOrd="0" parTransId="{0DBED976-B851-4B2C-93C6-244DB45CCAEA}" sibTransId="{8D0AC780-C5A3-4DA9-9AEA-AA14F5748D6D}"/>
    <dgm:cxn modelId="{2459E467-B021-4E6D-843A-C79227E0F774}" type="presOf" srcId="{43DA3C86-2AB9-4B02-863C-0390F4230C56}" destId="{1FE9BB15-FC72-426D-A10B-3F443D6BE486}" srcOrd="0" destOrd="0" presId="urn:microsoft.com/office/officeart/2005/8/layout/process5"/>
    <dgm:cxn modelId="{11218E06-2568-486C-B1D2-AD8FABE6DBC8}" type="presOf" srcId="{8D0AC780-C5A3-4DA9-9AEA-AA14F5748D6D}" destId="{EB85EEDA-B370-49AF-9A4F-14656C46D6A0}" srcOrd="1" destOrd="0" presId="urn:microsoft.com/office/officeart/2005/8/layout/process5"/>
    <dgm:cxn modelId="{917D9B64-4769-4E44-8E95-EE57362606A5}" type="presOf" srcId="{260FAA88-E2E5-4A96-A0F8-7508D43732C6}" destId="{DE777F7B-62F3-432B-9026-091741CC30E0}" srcOrd="0" destOrd="0" presId="urn:microsoft.com/office/officeart/2005/8/layout/process5"/>
    <dgm:cxn modelId="{D5B1CB2D-2BF9-4762-A8C8-6A0C85BDCEFD}" type="presOf" srcId="{30E95A0A-08EA-4EA3-B895-8154E9ADF403}" destId="{95D832A1-8FC9-4959-9B81-1157DE04AF30}" srcOrd="0" destOrd="0" presId="urn:microsoft.com/office/officeart/2005/8/layout/process5"/>
    <dgm:cxn modelId="{981E79CB-4D7D-4D2F-9AAE-A7D02CE2EC95}" type="presOf" srcId="{BB1089AC-124A-4A04-A1E3-7DA3C2FBE729}" destId="{77E1ED04-8A63-4CE6-B3B4-514AA63531EE}" srcOrd="0" destOrd="0" presId="urn:microsoft.com/office/officeart/2005/8/layout/process5"/>
    <dgm:cxn modelId="{34BCB77B-132B-47CC-A346-EC0D3B10D71E}" type="presOf" srcId="{8D0AC780-C5A3-4DA9-9AEA-AA14F5748D6D}" destId="{06686C23-DB27-4855-B347-BA2782FA0126}" srcOrd="0" destOrd="0" presId="urn:microsoft.com/office/officeart/2005/8/layout/process5"/>
    <dgm:cxn modelId="{8245553D-486B-4558-9BD7-074588927E29}" type="presParOf" srcId="{95D832A1-8FC9-4959-9B81-1157DE04AF30}" destId="{77E1ED04-8A63-4CE6-B3B4-514AA63531EE}" srcOrd="0" destOrd="0" presId="urn:microsoft.com/office/officeart/2005/8/layout/process5"/>
    <dgm:cxn modelId="{38A46091-64FF-4B9E-B6AA-2B25795392A6}" type="presParOf" srcId="{95D832A1-8FC9-4959-9B81-1157DE04AF30}" destId="{06686C23-DB27-4855-B347-BA2782FA0126}" srcOrd="1" destOrd="0" presId="urn:microsoft.com/office/officeart/2005/8/layout/process5"/>
    <dgm:cxn modelId="{DC8DC6DB-8374-476C-B729-AED25C42D4C5}" type="presParOf" srcId="{06686C23-DB27-4855-B347-BA2782FA0126}" destId="{EB85EEDA-B370-49AF-9A4F-14656C46D6A0}" srcOrd="0" destOrd="0" presId="urn:microsoft.com/office/officeart/2005/8/layout/process5"/>
    <dgm:cxn modelId="{D8588EDF-89E9-458A-983A-7E9E0046ECC0}" type="presParOf" srcId="{95D832A1-8FC9-4959-9B81-1157DE04AF30}" destId="{A5336E56-B60B-45F5-8D4D-2475B5B76690}" srcOrd="2" destOrd="0" presId="urn:microsoft.com/office/officeart/2005/8/layout/process5"/>
    <dgm:cxn modelId="{986344D1-CFED-417A-86B5-40405D131D2B}" type="presParOf" srcId="{95D832A1-8FC9-4959-9B81-1157DE04AF30}" destId="{DE777F7B-62F3-432B-9026-091741CC30E0}" srcOrd="3" destOrd="0" presId="urn:microsoft.com/office/officeart/2005/8/layout/process5"/>
    <dgm:cxn modelId="{AB054959-EB13-46C9-B166-82C44EF352A4}" type="presParOf" srcId="{DE777F7B-62F3-432B-9026-091741CC30E0}" destId="{B1742768-616A-4744-A14B-A11C98D86B39}" srcOrd="0" destOrd="0" presId="urn:microsoft.com/office/officeart/2005/8/layout/process5"/>
    <dgm:cxn modelId="{671E7628-4F7C-4B4D-8C62-DF8F8C24734B}" type="presParOf" srcId="{95D832A1-8FC9-4959-9B81-1157DE04AF30}" destId="{1FE9BB15-FC72-426D-A10B-3F443D6BE486}" srcOrd="4" destOrd="0" presId="urn:microsoft.com/office/officeart/2005/8/layout/process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CDB151-DE31-4823-97AC-3FCD788F026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C23EEAE-ED5C-4B21-AC98-EED501565856}">
      <dgm:prSet phldrT="[Text]" custT="1"/>
      <dgm:spPr>
        <a:solidFill>
          <a:srgbClr val="60C659"/>
        </a:solidFill>
      </dgm:spPr>
      <dgm:t>
        <a:bodyPr/>
        <a:lstStyle/>
        <a:p>
          <a:r>
            <a:rPr lang="en-US" sz="2400" b="1" dirty="0" smtClean="0">
              <a:latin typeface="Tw Cen MT" pitchFamily="34" charset="0"/>
            </a:rPr>
            <a:t>Overweight, underweight,           or obese</a:t>
          </a:r>
          <a:endParaRPr lang="en-US" sz="2400" dirty="0"/>
        </a:p>
      </dgm:t>
    </dgm:pt>
    <dgm:pt modelId="{44CF88F9-D3F6-48F5-9F46-FDBFA87982C6}" type="parTrans" cxnId="{7988DC0D-C362-4340-9989-40D904413EAD}">
      <dgm:prSet/>
      <dgm:spPr/>
      <dgm:t>
        <a:bodyPr/>
        <a:lstStyle/>
        <a:p>
          <a:endParaRPr lang="en-US"/>
        </a:p>
      </dgm:t>
    </dgm:pt>
    <dgm:pt modelId="{174AD540-4639-44E9-A8BB-96280BA48F0B}" type="sibTrans" cxnId="{7988DC0D-C362-4340-9989-40D904413EAD}">
      <dgm:prSet/>
      <dgm:spPr/>
      <dgm:t>
        <a:bodyPr/>
        <a:lstStyle/>
        <a:p>
          <a:endParaRPr lang="en-US"/>
        </a:p>
      </dgm:t>
    </dgm:pt>
    <dgm:pt modelId="{D117E658-7389-4CB5-9B12-6AE4EE7795F5}">
      <dgm:prSet phldrT="[Text]"/>
      <dgm:spPr>
        <a:solidFill>
          <a:schemeClr val="tx1">
            <a:lumMod val="50000"/>
            <a:lumOff val="50000"/>
            <a:alpha val="90000"/>
          </a:schemeClr>
        </a:solidFill>
      </dgm:spPr>
      <dgm:t>
        <a:bodyPr/>
        <a:lstStyle/>
        <a:p>
          <a:r>
            <a:rPr lang="en-US" b="1" dirty="0" smtClean="0">
              <a:solidFill>
                <a:schemeClr val="bg1">
                  <a:lumMod val="95000"/>
                </a:schemeClr>
              </a:solidFill>
            </a:rPr>
            <a:t>43% - 1</a:t>
          </a:r>
          <a:r>
            <a:rPr lang="en-US" b="1" baseline="30000" dirty="0" smtClean="0">
              <a:solidFill>
                <a:schemeClr val="bg1">
                  <a:lumMod val="95000"/>
                </a:schemeClr>
              </a:solidFill>
            </a:rPr>
            <a:t>st</a:t>
          </a:r>
          <a:r>
            <a:rPr lang="en-US" b="1" dirty="0" smtClean="0">
              <a:solidFill>
                <a:schemeClr val="bg1">
                  <a:lumMod val="95000"/>
                </a:schemeClr>
              </a:solidFill>
            </a:rPr>
            <a:t> year</a:t>
          </a:r>
          <a:endParaRPr lang="en-US" b="1" dirty="0">
            <a:solidFill>
              <a:schemeClr val="bg1">
                <a:lumMod val="95000"/>
              </a:schemeClr>
            </a:solidFill>
          </a:endParaRPr>
        </a:p>
      </dgm:t>
    </dgm:pt>
    <dgm:pt modelId="{2EBF7FC5-1E84-4731-8694-3EA9A806B03E}" type="parTrans" cxnId="{0DCF70B0-43E0-4302-B993-347BF959E0BA}">
      <dgm:prSet/>
      <dgm:spPr/>
      <dgm:t>
        <a:bodyPr/>
        <a:lstStyle/>
        <a:p>
          <a:endParaRPr lang="en-US"/>
        </a:p>
      </dgm:t>
    </dgm:pt>
    <dgm:pt modelId="{AB0F23CE-4C78-43CC-9E52-23DF751A5CB9}" type="sibTrans" cxnId="{0DCF70B0-43E0-4302-B993-347BF959E0BA}">
      <dgm:prSet/>
      <dgm:spPr/>
      <dgm:t>
        <a:bodyPr/>
        <a:lstStyle/>
        <a:p>
          <a:endParaRPr lang="en-US"/>
        </a:p>
      </dgm:t>
    </dgm:pt>
    <dgm:pt modelId="{F4AB4F5A-4563-4EC0-A9C3-7CC117166BEC}">
      <dgm:prSet phldrT="[Text]"/>
      <dgm:spPr>
        <a:solidFill>
          <a:schemeClr val="tx1">
            <a:lumMod val="50000"/>
            <a:lumOff val="50000"/>
            <a:alpha val="90000"/>
          </a:schemeClr>
        </a:solidFill>
      </dgm:spPr>
      <dgm:t>
        <a:bodyPr/>
        <a:lstStyle/>
        <a:p>
          <a:r>
            <a:rPr lang="en-US" b="1" dirty="0" smtClean="0">
              <a:solidFill>
                <a:schemeClr val="bg1">
                  <a:lumMod val="95000"/>
                </a:schemeClr>
              </a:solidFill>
            </a:rPr>
            <a:t>41% - 2</a:t>
          </a:r>
          <a:r>
            <a:rPr lang="en-US" b="1" baseline="30000" dirty="0" smtClean="0">
              <a:solidFill>
                <a:schemeClr val="bg1">
                  <a:lumMod val="95000"/>
                </a:schemeClr>
              </a:solidFill>
            </a:rPr>
            <a:t>nd, </a:t>
          </a:r>
          <a:r>
            <a:rPr lang="en-US" b="1" dirty="0" smtClean="0">
              <a:solidFill>
                <a:schemeClr val="bg1">
                  <a:lumMod val="95000"/>
                </a:schemeClr>
              </a:solidFill>
            </a:rPr>
            <a:t> 3</a:t>
          </a:r>
          <a:r>
            <a:rPr lang="en-US" b="1" baseline="30000" dirty="0" smtClean="0">
              <a:solidFill>
                <a:schemeClr val="bg1">
                  <a:lumMod val="95000"/>
                </a:schemeClr>
              </a:solidFill>
            </a:rPr>
            <a:t>rd</a:t>
          </a:r>
          <a:r>
            <a:rPr lang="en-US" b="1" dirty="0" smtClean="0">
              <a:solidFill>
                <a:schemeClr val="bg1">
                  <a:lumMod val="95000"/>
                </a:schemeClr>
              </a:solidFill>
            </a:rPr>
            <a:t> year</a:t>
          </a:r>
          <a:endParaRPr lang="en-US" b="1" dirty="0">
            <a:solidFill>
              <a:schemeClr val="bg1">
                <a:lumMod val="95000"/>
              </a:schemeClr>
            </a:solidFill>
          </a:endParaRPr>
        </a:p>
      </dgm:t>
    </dgm:pt>
    <dgm:pt modelId="{B43E4AD4-ECC2-41F9-BE0A-16F01D281C3C}" type="parTrans" cxnId="{935EF1E6-3702-4BF1-B2FA-9E8447A1712E}">
      <dgm:prSet/>
      <dgm:spPr/>
      <dgm:t>
        <a:bodyPr/>
        <a:lstStyle/>
        <a:p>
          <a:endParaRPr lang="en-US"/>
        </a:p>
      </dgm:t>
    </dgm:pt>
    <dgm:pt modelId="{83646607-8406-44CC-B9AD-84BCDF8D27E4}" type="sibTrans" cxnId="{935EF1E6-3702-4BF1-B2FA-9E8447A1712E}">
      <dgm:prSet/>
      <dgm:spPr/>
      <dgm:t>
        <a:bodyPr/>
        <a:lstStyle/>
        <a:p>
          <a:endParaRPr lang="en-US"/>
        </a:p>
      </dgm:t>
    </dgm:pt>
    <dgm:pt modelId="{9DE90E90-C022-450D-937B-CA15830985E2}">
      <dgm:prSet custT="1"/>
      <dgm:spPr>
        <a:solidFill>
          <a:srgbClr val="F96B07"/>
        </a:solidFill>
      </dgm:spPr>
      <dgm:t>
        <a:bodyPr/>
        <a:lstStyle/>
        <a:p>
          <a:r>
            <a:rPr lang="en-US" sz="2400" b="1" u="none" dirty="0" smtClean="0">
              <a:latin typeface="Tw Cen MT" pitchFamily="34" charset="0"/>
            </a:rPr>
            <a:t>Unable to achieve the HFZ for </a:t>
          </a:r>
          <a:r>
            <a:rPr lang="en-US" sz="2400" b="1" u="sng" dirty="0" smtClean="0">
              <a:latin typeface="Tw Cen MT" pitchFamily="34" charset="0"/>
            </a:rPr>
            <a:t>ANY</a:t>
          </a:r>
          <a:r>
            <a:rPr lang="en-US" sz="2400" b="1" dirty="0" smtClean="0">
              <a:latin typeface="Tw Cen MT" pitchFamily="34" charset="0"/>
            </a:rPr>
            <a:t> of the </a:t>
          </a:r>
          <a:r>
            <a:rPr lang="en-US" sz="2400" b="1" dirty="0" err="1" smtClean="0">
              <a:latin typeface="Tw Cen MT" pitchFamily="34" charset="0"/>
            </a:rPr>
            <a:t>Fitnessgram</a:t>
          </a:r>
          <a:r>
            <a:rPr lang="en-US" sz="2400" b="1" dirty="0" smtClean="0">
              <a:latin typeface="Tw Cen MT" pitchFamily="34" charset="0"/>
            </a:rPr>
            <a:t> assessments</a:t>
          </a:r>
          <a:endParaRPr lang="en-US" sz="2400" dirty="0"/>
        </a:p>
      </dgm:t>
    </dgm:pt>
    <dgm:pt modelId="{0F81E15E-E5EE-4260-BA93-F0B92E15E094}" type="parTrans" cxnId="{7022436C-FFCF-4155-A17B-24C1F85FCC87}">
      <dgm:prSet/>
      <dgm:spPr/>
      <dgm:t>
        <a:bodyPr/>
        <a:lstStyle/>
        <a:p>
          <a:endParaRPr lang="en-US"/>
        </a:p>
      </dgm:t>
    </dgm:pt>
    <dgm:pt modelId="{3564FC20-B3BB-46DD-B146-0C19184D7C38}" type="sibTrans" cxnId="{7022436C-FFCF-4155-A17B-24C1F85FCC87}">
      <dgm:prSet/>
      <dgm:spPr/>
      <dgm:t>
        <a:bodyPr/>
        <a:lstStyle/>
        <a:p>
          <a:endParaRPr lang="en-US"/>
        </a:p>
      </dgm:t>
    </dgm:pt>
    <dgm:pt modelId="{3B1D020A-78B8-4AC8-BD90-EA3F9DD764CA}">
      <dgm:prSet phldrT="[Text]"/>
      <dgm:spPr>
        <a:solidFill>
          <a:schemeClr val="tx1">
            <a:lumMod val="50000"/>
            <a:lumOff val="50000"/>
            <a:alpha val="90000"/>
          </a:schemeClr>
        </a:solidFill>
      </dgm:spPr>
      <dgm:t>
        <a:bodyPr/>
        <a:lstStyle/>
        <a:p>
          <a:r>
            <a:rPr lang="en-US" b="1" dirty="0" smtClean="0">
              <a:solidFill>
                <a:schemeClr val="bg1">
                  <a:lumMod val="95000"/>
                </a:schemeClr>
              </a:solidFill>
            </a:rPr>
            <a:t>20% - 1</a:t>
          </a:r>
          <a:r>
            <a:rPr lang="en-US" b="1" baseline="30000" dirty="0" smtClean="0">
              <a:solidFill>
                <a:schemeClr val="bg1">
                  <a:lumMod val="95000"/>
                </a:schemeClr>
              </a:solidFill>
            </a:rPr>
            <a:t>st</a:t>
          </a:r>
          <a:r>
            <a:rPr lang="en-US" b="1" dirty="0" smtClean="0">
              <a:solidFill>
                <a:schemeClr val="bg1">
                  <a:lumMod val="95000"/>
                </a:schemeClr>
              </a:solidFill>
            </a:rPr>
            <a:t> year</a:t>
          </a:r>
          <a:endParaRPr lang="en-US" b="1" dirty="0">
            <a:solidFill>
              <a:schemeClr val="bg1">
                <a:lumMod val="95000"/>
              </a:schemeClr>
            </a:solidFill>
          </a:endParaRPr>
        </a:p>
      </dgm:t>
    </dgm:pt>
    <dgm:pt modelId="{BD48B33D-1056-444F-8811-E0E6CB18E406}" type="parTrans" cxnId="{586F5148-BFAF-4EE4-B074-A0D2B8F5E559}">
      <dgm:prSet/>
      <dgm:spPr/>
      <dgm:t>
        <a:bodyPr/>
        <a:lstStyle/>
        <a:p>
          <a:endParaRPr lang="en-US"/>
        </a:p>
      </dgm:t>
    </dgm:pt>
    <dgm:pt modelId="{211F7FED-026A-45EE-92E0-B8AD72570EB1}" type="sibTrans" cxnId="{586F5148-BFAF-4EE4-B074-A0D2B8F5E559}">
      <dgm:prSet/>
      <dgm:spPr/>
      <dgm:t>
        <a:bodyPr/>
        <a:lstStyle/>
        <a:p>
          <a:endParaRPr lang="en-US"/>
        </a:p>
      </dgm:t>
    </dgm:pt>
    <dgm:pt modelId="{FA1B82A0-AFA0-474C-9777-078DA198FAC6}">
      <dgm:prSet phldrT="[Text]"/>
      <dgm:spPr>
        <a:solidFill>
          <a:schemeClr val="tx1">
            <a:lumMod val="50000"/>
            <a:lumOff val="50000"/>
            <a:alpha val="90000"/>
          </a:schemeClr>
        </a:solidFill>
      </dgm:spPr>
      <dgm:t>
        <a:bodyPr/>
        <a:lstStyle/>
        <a:p>
          <a:r>
            <a:rPr lang="en-US" b="1" dirty="0" smtClean="0">
              <a:solidFill>
                <a:schemeClr val="bg1">
                  <a:lumMod val="95000"/>
                </a:schemeClr>
              </a:solidFill>
            </a:rPr>
            <a:t>24% - 2</a:t>
          </a:r>
          <a:r>
            <a:rPr lang="en-US" b="1" baseline="30000" dirty="0" smtClean="0">
              <a:solidFill>
                <a:schemeClr val="bg1">
                  <a:lumMod val="95000"/>
                </a:schemeClr>
              </a:solidFill>
            </a:rPr>
            <a:t>nd</a:t>
          </a:r>
          <a:r>
            <a:rPr lang="en-US" b="1" dirty="0" smtClean="0">
              <a:solidFill>
                <a:schemeClr val="bg1">
                  <a:lumMod val="95000"/>
                </a:schemeClr>
              </a:solidFill>
            </a:rPr>
            <a:t> , 3</a:t>
          </a:r>
          <a:r>
            <a:rPr lang="en-US" b="1" baseline="30000" dirty="0" smtClean="0">
              <a:solidFill>
                <a:schemeClr val="bg1">
                  <a:lumMod val="95000"/>
                </a:schemeClr>
              </a:solidFill>
            </a:rPr>
            <a:t>rd</a:t>
          </a:r>
          <a:r>
            <a:rPr lang="en-US" b="1" dirty="0" smtClean="0">
              <a:solidFill>
                <a:schemeClr val="bg1">
                  <a:lumMod val="95000"/>
                </a:schemeClr>
              </a:solidFill>
            </a:rPr>
            <a:t> year</a:t>
          </a:r>
          <a:endParaRPr lang="en-US" b="1" dirty="0">
            <a:solidFill>
              <a:schemeClr val="bg1">
                <a:lumMod val="95000"/>
              </a:schemeClr>
            </a:solidFill>
          </a:endParaRPr>
        </a:p>
      </dgm:t>
    </dgm:pt>
    <dgm:pt modelId="{73FADCFC-E241-4FCB-964C-0879678EDB33}" type="parTrans" cxnId="{72D37AF1-EA64-4EDE-B50C-B62D2B1DA88C}">
      <dgm:prSet/>
      <dgm:spPr/>
      <dgm:t>
        <a:bodyPr/>
        <a:lstStyle/>
        <a:p>
          <a:endParaRPr lang="en-US"/>
        </a:p>
      </dgm:t>
    </dgm:pt>
    <dgm:pt modelId="{1F4BC429-4C6E-4C1A-819A-B9B8D4796CAD}" type="sibTrans" cxnId="{72D37AF1-EA64-4EDE-B50C-B62D2B1DA88C}">
      <dgm:prSet/>
      <dgm:spPr/>
      <dgm:t>
        <a:bodyPr/>
        <a:lstStyle/>
        <a:p>
          <a:endParaRPr lang="en-US"/>
        </a:p>
      </dgm:t>
    </dgm:pt>
    <dgm:pt modelId="{5577BCDB-5791-4130-9408-7B95331090EB}">
      <dgm:prSet phldrT="[Text]"/>
      <dgm:spPr>
        <a:solidFill>
          <a:schemeClr val="tx1">
            <a:lumMod val="50000"/>
            <a:lumOff val="50000"/>
            <a:alpha val="90000"/>
          </a:schemeClr>
        </a:solidFill>
      </dgm:spPr>
      <dgm:t>
        <a:bodyPr/>
        <a:lstStyle/>
        <a:p>
          <a:r>
            <a:rPr lang="en-US" b="1" dirty="0" smtClean="0">
              <a:solidFill>
                <a:schemeClr val="bg1">
                  <a:lumMod val="95000"/>
                </a:schemeClr>
              </a:solidFill>
            </a:rPr>
            <a:t>19% - 2</a:t>
          </a:r>
          <a:r>
            <a:rPr lang="en-US" b="1" baseline="30000" dirty="0" smtClean="0">
              <a:solidFill>
                <a:schemeClr val="bg1">
                  <a:lumMod val="95000"/>
                </a:schemeClr>
              </a:solidFill>
            </a:rPr>
            <a:t>nd</a:t>
          </a:r>
          <a:r>
            <a:rPr lang="en-US" b="1" dirty="0" smtClean="0">
              <a:solidFill>
                <a:schemeClr val="bg1">
                  <a:lumMod val="95000"/>
                </a:schemeClr>
              </a:solidFill>
            </a:rPr>
            <a:t>, 3</a:t>
          </a:r>
          <a:r>
            <a:rPr lang="en-US" b="1" baseline="30000" dirty="0" smtClean="0">
              <a:solidFill>
                <a:schemeClr val="bg1">
                  <a:lumMod val="95000"/>
                </a:schemeClr>
              </a:solidFill>
            </a:rPr>
            <a:t>rd</a:t>
          </a:r>
          <a:r>
            <a:rPr lang="en-US" b="1" dirty="0" smtClean="0">
              <a:solidFill>
                <a:schemeClr val="bg1">
                  <a:lumMod val="95000"/>
                </a:schemeClr>
              </a:solidFill>
            </a:rPr>
            <a:t> year</a:t>
          </a:r>
          <a:endParaRPr lang="en-US" b="1" dirty="0">
            <a:solidFill>
              <a:schemeClr val="bg1">
                <a:lumMod val="95000"/>
              </a:schemeClr>
            </a:solidFill>
          </a:endParaRPr>
        </a:p>
      </dgm:t>
    </dgm:pt>
    <dgm:pt modelId="{01EB6B00-15EC-4E82-8EA8-823A29A54D19}">
      <dgm:prSet phldrT="[Text]"/>
      <dgm:spPr>
        <a:solidFill>
          <a:schemeClr val="tx1">
            <a:lumMod val="50000"/>
            <a:lumOff val="50000"/>
            <a:alpha val="90000"/>
          </a:schemeClr>
        </a:solidFill>
      </dgm:spPr>
      <dgm:t>
        <a:bodyPr/>
        <a:lstStyle/>
        <a:p>
          <a:r>
            <a:rPr lang="en-US" b="1" dirty="0" smtClean="0">
              <a:solidFill>
                <a:schemeClr val="bg1">
                  <a:lumMod val="95000"/>
                </a:schemeClr>
              </a:solidFill>
            </a:rPr>
            <a:t>14% - 1</a:t>
          </a:r>
          <a:r>
            <a:rPr lang="en-US" b="1" baseline="30000" dirty="0" smtClean="0">
              <a:solidFill>
                <a:schemeClr val="bg1">
                  <a:lumMod val="95000"/>
                </a:schemeClr>
              </a:solidFill>
            </a:rPr>
            <a:t>st</a:t>
          </a:r>
          <a:r>
            <a:rPr lang="en-US" b="1" dirty="0" smtClean="0">
              <a:solidFill>
                <a:schemeClr val="bg1">
                  <a:lumMod val="95000"/>
                </a:schemeClr>
              </a:solidFill>
            </a:rPr>
            <a:t> year</a:t>
          </a:r>
          <a:endParaRPr lang="en-US" b="1" dirty="0">
            <a:solidFill>
              <a:schemeClr val="bg1">
                <a:lumMod val="95000"/>
              </a:schemeClr>
            </a:solidFill>
          </a:endParaRPr>
        </a:p>
      </dgm:t>
    </dgm:pt>
    <dgm:pt modelId="{CDB6F97E-2108-47DC-93B3-410D5C20098C}">
      <dgm:prSet phldrT="[Text]" custT="1"/>
      <dgm:spPr>
        <a:solidFill>
          <a:srgbClr val="00A5DB"/>
        </a:solidFill>
      </dgm:spPr>
      <dgm:t>
        <a:bodyPr/>
        <a:lstStyle/>
        <a:p>
          <a:r>
            <a:rPr lang="en-US" sz="2400" b="1" dirty="0" smtClean="0">
              <a:latin typeface="Tw Cen MT" pitchFamily="34" charset="0"/>
            </a:rPr>
            <a:t>Able to achieve HFZ in</a:t>
          </a:r>
          <a:r>
            <a:rPr lang="en-US" sz="2400" b="1" i="0" u="sng" dirty="0" smtClean="0">
              <a:latin typeface="Tw Cen MT" pitchFamily="34" charset="0"/>
            </a:rPr>
            <a:t> ALL five</a:t>
          </a:r>
          <a:r>
            <a:rPr lang="en-US" sz="2400" b="1" i="0" u="none" dirty="0" smtClean="0">
              <a:latin typeface="Tw Cen MT" pitchFamily="34" charset="0"/>
            </a:rPr>
            <a:t> of the </a:t>
          </a:r>
          <a:r>
            <a:rPr lang="en-US" sz="2400" b="1" i="0" u="none" dirty="0" err="1" smtClean="0">
              <a:latin typeface="Tw Cen MT" pitchFamily="34" charset="0"/>
            </a:rPr>
            <a:t>Fitnessgram</a:t>
          </a:r>
          <a:r>
            <a:rPr lang="en-US" sz="2400" b="1" i="0" u="none" dirty="0" smtClean="0">
              <a:latin typeface="Tw Cen MT" pitchFamily="34" charset="0"/>
            </a:rPr>
            <a:t> assessments</a:t>
          </a:r>
          <a:endParaRPr lang="en-US" sz="2400" u="none" dirty="0"/>
        </a:p>
      </dgm:t>
    </dgm:pt>
    <dgm:pt modelId="{5C73265F-A2E0-43F5-AAE1-B4A9DA460307}" type="sibTrans" cxnId="{ECB0ABC3-5AF2-4E45-9FA5-1EED09E99971}">
      <dgm:prSet/>
      <dgm:spPr/>
      <dgm:t>
        <a:bodyPr/>
        <a:lstStyle/>
        <a:p>
          <a:endParaRPr lang="en-US"/>
        </a:p>
      </dgm:t>
    </dgm:pt>
    <dgm:pt modelId="{B80D406B-A245-419B-92D6-A44687EC4014}" type="parTrans" cxnId="{ECB0ABC3-5AF2-4E45-9FA5-1EED09E99971}">
      <dgm:prSet/>
      <dgm:spPr/>
      <dgm:t>
        <a:bodyPr/>
        <a:lstStyle/>
        <a:p>
          <a:endParaRPr lang="en-US"/>
        </a:p>
      </dgm:t>
    </dgm:pt>
    <dgm:pt modelId="{D8112044-953F-4F6A-A838-5F3BB1330B36}" type="sibTrans" cxnId="{A3CC1F68-3830-44B7-AAB5-A6C71C0CC260}">
      <dgm:prSet/>
      <dgm:spPr/>
      <dgm:t>
        <a:bodyPr/>
        <a:lstStyle/>
        <a:p>
          <a:endParaRPr lang="en-US"/>
        </a:p>
      </dgm:t>
    </dgm:pt>
    <dgm:pt modelId="{0D787815-D0CE-4618-9EDE-E6B1A363F263}" type="parTrans" cxnId="{A3CC1F68-3830-44B7-AAB5-A6C71C0CC260}">
      <dgm:prSet/>
      <dgm:spPr/>
      <dgm:t>
        <a:bodyPr/>
        <a:lstStyle/>
        <a:p>
          <a:endParaRPr lang="en-US"/>
        </a:p>
      </dgm:t>
    </dgm:pt>
    <dgm:pt modelId="{5956C464-746D-4F03-B7B9-889678D85B46}" type="sibTrans" cxnId="{B68EF26E-F433-4DD1-974E-F5044A635F42}">
      <dgm:prSet/>
      <dgm:spPr/>
      <dgm:t>
        <a:bodyPr/>
        <a:lstStyle/>
        <a:p>
          <a:endParaRPr lang="en-US"/>
        </a:p>
      </dgm:t>
    </dgm:pt>
    <dgm:pt modelId="{D928F59B-0F81-4323-B20D-551A9934B4BA}" type="parTrans" cxnId="{B68EF26E-F433-4DD1-974E-F5044A635F42}">
      <dgm:prSet/>
      <dgm:spPr/>
      <dgm:t>
        <a:bodyPr/>
        <a:lstStyle/>
        <a:p>
          <a:endParaRPr lang="en-US"/>
        </a:p>
      </dgm:t>
    </dgm:pt>
    <dgm:pt modelId="{43066144-734B-4BCC-84B7-89DCBDE616DE}" type="pres">
      <dgm:prSet presAssocID="{3DCDB151-DE31-4823-97AC-3FCD788F0264}" presName="Name0" presStyleCnt="0">
        <dgm:presLayoutVars>
          <dgm:dir/>
          <dgm:animLvl val="lvl"/>
          <dgm:resizeHandles val="exact"/>
        </dgm:presLayoutVars>
      </dgm:prSet>
      <dgm:spPr/>
      <dgm:t>
        <a:bodyPr/>
        <a:lstStyle/>
        <a:p>
          <a:endParaRPr lang="en-US"/>
        </a:p>
      </dgm:t>
    </dgm:pt>
    <dgm:pt modelId="{AC826FB2-8EC7-4626-B951-EDEBDD78B8B3}" type="pres">
      <dgm:prSet presAssocID="{0C23EEAE-ED5C-4B21-AC98-EED501565856}" presName="linNode" presStyleCnt="0"/>
      <dgm:spPr/>
    </dgm:pt>
    <dgm:pt modelId="{9DF35D2B-732E-48AB-BBB4-FB0498C94902}" type="pres">
      <dgm:prSet presAssocID="{0C23EEAE-ED5C-4B21-AC98-EED501565856}" presName="parentText" presStyleLbl="node1" presStyleIdx="0" presStyleCnt="3" custScaleX="176751" custScaleY="128628" custLinFactNeighborX="-9461" custLinFactNeighborY="-2604">
        <dgm:presLayoutVars>
          <dgm:chMax val="1"/>
          <dgm:bulletEnabled val="1"/>
        </dgm:presLayoutVars>
      </dgm:prSet>
      <dgm:spPr/>
      <dgm:t>
        <a:bodyPr/>
        <a:lstStyle/>
        <a:p>
          <a:endParaRPr lang="en-US"/>
        </a:p>
      </dgm:t>
    </dgm:pt>
    <dgm:pt modelId="{33E1E93B-68E3-4B8F-A895-5974F2F5E0A3}" type="pres">
      <dgm:prSet presAssocID="{0C23EEAE-ED5C-4B21-AC98-EED501565856}" presName="descendantText" presStyleLbl="alignAccFollowNode1" presStyleIdx="0" presStyleCnt="3">
        <dgm:presLayoutVars>
          <dgm:bulletEnabled val="1"/>
        </dgm:presLayoutVars>
      </dgm:prSet>
      <dgm:spPr/>
      <dgm:t>
        <a:bodyPr/>
        <a:lstStyle/>
        <a:p>
          <a:endParaRPr lang="en-US"/>
        </a:p>
      </dgm:t>
    </dgm:pt>
    <dgm:pt modelId="{2D48DF16-D53D-46CC-BF6C-5C0C6BE28ABA}" type="pres">
      <dgm:prSet presAssocID="{174AD540-4639-44E9-A8BB-96280BA48F0B}" presName="sp" presStyleCnt="0"/>
      <dgm:spPr/>
    </dgm:pt>
    <dgm:pt modelId="{AD72EDA5-685B-4C80-A500-D13A1CC5C88F}" type="pres">
      <dgm:prSet presAssocID="{9DE90E90-C022-450D-937B-CA15830985E2}" presName="linNode" presStyleCnt="0"/>
      <dgm:spPr/>
    </dgm:pt>
    <dgm:pt modelId="{C58933D0-B4E3-4E0A-9463-F2DDBC1D31B7}" type="pres">
      <dgm:prSet presAssocID="{9DE90E90-C022-450D-937B-CA15830985E2}" presName="parentText" presStyleLbl="node1" presStyleIdx="1" presStyleCnt="3" custScaleX="177112" custScaleY="135077" custLinFactY="2673" custLinFactNeighborX="210" custLinFactNeighborY="100000">
        <dgm:presLayoutVars>
          <dgm:chMax val="1"/>
          <dgm:bulletEnabled val="1"/>
        </dgm:presLayoutVars>
      </dgm:prSet>
      <dgm:spPr/>
      <dgm:t>
        <a:bodyPr/>
        <a:lstStyle/>
        <a:p>
          <a:endParaRPr lang="en-US"/>
        </a:p>
      </dgm:t>
    </dgm:pt>
    <dgm:pt modelId="{18EC1C6E-B9FC-4BA2-8061-DB26821D12AE}" type="pres">
      <dgm:prSet presAssocID="{9DE90E90-C022-450D-937B-CA15830985E2}" presName="descendantText" presStyleLbl="alignAccFollowNode1" presStyleIdx="1" presStyleCnt="3" custLinFactY="22619" custLinFactNeighborX="374" custLinFactNeighborY="100000">
        <dgm:presLayoutVars>
          <dgm:bulletEnabled val="1"/>
        </dgm:presLayoutVars>
      </dgm:prSet>
      <dgm:spPr/>
      <dgm:t>
        <a:bodyPr/>
        <a:lstStyle/>
        <a:p>
          <a:endParaRPr lang="en-US"/>
        </a:p>
      </dgm:t>
    </dgm:pt>
    <dgm:pt modelId="{ADEB7DAF-BF49-44FB-86DE-A79B0E2908B8}" type="pres">
      <dgm:prSet presAssocID="{3564FC20-B3BB-46DD-B146-0C19184D7C38}" presName="sp" presStyleCnt="0"/>
      <dgm:spPr/>
    </dgm:pt>
    <dgm:pt modelId="{DB8ED529-07A2-43C6-9C0B-5F9811F1D722}" type="pres">
      <dgm:prSet presAssocID="{CDB6F97E-2108-47DC-93B3-410D5C20098C}" presName="linNode" presStyleCnt="0"/>
      <dgm:spPr/>
    </dgm:pt>
    <dgm:pt modelId="{0A6C27D9-724F-44A3-AB41-79FF36E181B9}" type="pres">
      <dgm:prSet presAssocID="{CDB6F97E-2108-47DC-93B3-410D5C20098C}" presName="parentText" presStyleLbl="node1" presStyleIdx="2" presStyleCnt="3" custScaleX="174991" custLinFactY="-41588" custLinFactNeighborX="784" custLinFactNeighborY="-100000">
        <dgm:presLayoutVars>
          <dgm:chMax val="1"/>
          <dgm:bulletEnabled val="1"/>
        </dgm:presLayoutVars>
      </dgm:prSet>
      <dgm:spPr/>
      <dgm:t>
        <a:bodyPr/>
        <a:lstStyle/>
        <a:p>
          <a:endParaRPr lang="en-US"/>
        </a:p>
      </dgm:t>
    </dgm:pt>
    <dgm:pt modelId="{0B4F607A-32C0-4CE1-97D4-F80AEA5354B0}" type="pres">
      <dgm:prSet presAssocID="{CDB6F97E-2108-47DC-93B3-410D5C20098C}" presName="descendantText" presStyleLbl="alignAccFollowNode1" presStyleIdx="2" presStyleCnt="3" custLinFactY="-74350" custLinFactNeighborX="70" custLinFactNeighborY="-100000">
        <dgm:presLayoutVars>
          <dgm:bulletEnabled val="1"/>
        </dgm:presLayoutVars>
      </dgm:prSet>
      <dgm:spPr/>
      <dgm:t>
        <a:bodyPr/>
        <a:lstStyle/>
        <a:p>
          <a:endParaRPr lang="en-US"/>
        </a:p>
      </dgm:t>
    </dgm:pt>
  </dgm:ptLst>
  <dgm:cxnLst>
    <dgm:cxn modelId="{935EF1E6-3702-4BF1-B2FA-9E8447A1712E}" srcId="{0C23EEAE-ED5C-4B21-AC98-EED501565856}" destId="{F4AB4F5A-4563-4EC0-A9C3-7CC117166BEC}" srcOrd="1" destOrd="0" parTransId="{B43E4AD4-ECC2-41F9-BE0A-16F01D281C3C}" sibTransId="{83646607-8406-44CC-B9AD-84BCDF8D27E4}"/>
    <dgm:cxn modelId="{B68EF26E-F433-4DD1-974E-F5044A635F42}" srcId="{CDB6F97E-2108-47DC-93B3-410D5C20098C}" destId="{01EB6B00-15EC-4E82-8EA8-823A29A54D19}" srcOrd="0" destOrd="0" parTransId="{D928F59B-0F81-4323-B20D-551A9934B4BA}" sibTransId="{5956C464-746D-4F03-B7B9-889678D85B46}"/>
    <dgm:cxn modelId="{69449A9B-7971-4217-B230-2D4E9C11896A}" type="presOf" srcId="{D117E658-7389-4CB5-9B12-6AE4EE7795F5}" destId="{33E1E93B-68E3-4B8F-A895-5974F2F5E0A3}" srcOrd="0" destOrd="0" presId="urn:microsoft.com/office/officeart/2005/8/layout/vList5"/>
    <dgm:cxn modelId="{A3CC1F68-3830-44B7-AAB5-A6C71C0CC260}" srcId="{CDB6F97E-2108-47DC-93B3-410D5C20098C}" destId="{5577BCDB-5791-4130-9408-7B95331090EB}" srcOrd="1" destOrd="0" parTransId="{0D787815-D0CE-4618-9EDE-E6B1A363F263}" sibTransId="{D8112044-953F-4F6A-A838-5F3BB1330B36}"/>
    <dgm:cxn modelId="{D11CB18B-BA5D-482B-9646-4D4D89FA8935}" type="presOf" srcId="{5577BCDB-5791-4130-9408-7B95331090EB}" destId="{0B4F607A-32C0-4CE1-97D4-F80AEA5354B0}" srcOrd="0" destOrd="1" presId="urn:microsoft.com/office/officeart/2005/8/layout/vList5"/>
    <dgm:cxn modelId="{0BBBA217-D832-4F75-AB6D-625F356978D2}" type="presOf" srcId="{3B1D020A-78B8-4AC8-BD90-EA3F9DD764CA}" destId="{18EC1C6E-B9FC-4BA2-8061-DB26821D12AE}" srcOrd="0" destOrd="0" presId="urn:microsoft.com/office/officeart/2005/8/layout/vList5"/>
    <dgm:cxn modelId="{C33E709D-FE2B-4372-8F58-68B5297CC483}" type="presOf" srcId="{FA1B82A0-AFA0-474C-9777-078DA198FAC6}" destId="{18EC1C6E-B9FC-4BA2-8061-DB26821D12AE}" srcOrd="0" destOrd="1" presId="urn:microsoft.com/office/officeart/2005/8/layout/vList5"/>
    <dgm:cxn modelId="{0EE3F7AA-4162-4CE8-A5C1-A54818C08825}" type="presOf" srcId="{9DE90E90-C022-450D-937B-CA15830985E2}" destId="{C58933D0-B4E3-4E0A-9463-F2DDBC1D31B7}" srcOrd="0" destOrd="0" presId="urn:microsoft.com/office/officeart/2005/8/layout/vList5"/>
    <dgm:cxn modelId="{5AFD4A87-F2BD-4420-8168-C57C695AD92C}" type="presOf" srcId="{01EB6B00-15EC-4E82-8EA8-823A29A54D19}" destId="{0B4F607A-32C0-4CE1-97D4-F80AEA5354B0}" srcOrd="0" destOrd="0" presId="urn:microsoft.com/office/officeart/2005/8/layout/vList5"/>
    <dgm:cxn modelId="{0DCF70B0-43E0-4302-B993-347BF959E0BA}" srcId="{0C23EEAE-ED5C-4B21-AC98-EED501565856}" destId="{D117E658-7389-4CB5-9B12-6AE4EE7795F5}" srcOrd="0" destOrd="0" parTransId="{2EBF7FC5-1E84-4731-8694-3EA9A806B03E}" sibTransId="{AB0F23CE-4C78-43CC-9E52-23DF751A5CB9}"/>
    <dgm:cxn modelId="{586F5148-BFAF-4EE4-B074-A0D2B8F5E559}" srcId="{9DE90E90-C022-450D-937B-CA15830985E2}" destId="{3B1D020A-78B8-4AC8-BD90-EA3F9DD764CA}" srcOrd="0" destOrd="0" parTransId="{BD48B33D-1056-444F-8811-E0E6CB18E406}" sibTransId="{211F7FED-026A-45EE-92E0-B8AD72570EB1}"/>
    <dgm:cxn modelId="{7022436C-FFCF-4155-A17B-24C1F85FCC87}" srcId="{3DCDB151-DE31-4823-97AC-3FCD788F0264}" destId="{9DE90E90-C022-450D-937B-CA15830985E2}" srcOrd="1" destOrd="0" parTransId="{0F81E15E-E5EE-4260-BA93-F0B92E15E094}" sibTransId="{3564FC20-B3BB-46DD-B146-0C19184D7C38}"/>
    <dgm:cxn modelId="{62C317D8-8FAB-4A45-B4A3-649A057EBA2A}" type="presOf" srcId="{0C23EEAE-ED5C-4B21-AC98-EED501565856}" destId="{9DF35D2B-732E-48AB-BBB4-FB0498C94902}" srcOrd="0" destOrd="0" presId="urn:microsoft.com/office/officeart/2005/8/layout/vList5"/>
    <dgm:cxn modelId="{72D37AF1-EA64-4EDE-B50C-B62D2B1DA88C}" srcId="{9DE90E90-C022-450D-937B-CA15830985E2}" destId="{FA1B82A0-AFA0-474C-9777-078DA198FAC6}" srcOrd="1" destOrd="0" parTransId="{73FADCFC-E241-4FCB-964C-0879678EDB33}" sibTransId="{1F4BC429-4C6E-4C1A-819A-B9B8D4796CAD}"/>
    <dgm:cxn modelId="{3904E2E9-5A6E-42F9-9238-8BB468D51BE1}" type="presOf" srcId="{3DCDB151-DE31-4823-97AC-3FCD788F0264}" destId="{43066144-734B-4BCC-84B7-89DCBDE616DE}" srcOrd="0" destOrd="0" presId="urn:microsoft.com/office/officeart/2005/8/layout/vList5"/>
    <dgm:cxn modelId="{1546FD31-2972-45B5-8029-586A98391475}" type="presOf" srcId="{F4AB4F5A-4563-4EC0-A9C3-7CC117166BEC}" destId="{33E1E93B-68E3-4B8F-A895-5974F2F5E0A3}" srcOrd="0" destOrd="1" presId="urn:microsoft.com/office/officeart/2005/8/layout/vList5"/>
    <dgm:cxn modelId="{ECB0ABC3-5AF2-4E45-9FA5-1EED09E99971}" srcId="{3DCDB151-DE31-4823-97AC-3FCD788F0264}" destId="{CDB6F97E-2108-47DC-93B3-410D5C20098C}" srcOrd="2" destOrd="0" parTransId="{B80D406B-A245-419B-92D6-A44687EC4014}" sibTransId="{5C73265F-A2E0-43F5-AAE1-B4A9DA460307}"/>
    <dgm:cxn modelId="{7988DC0D-C362-4340-9989-40D904413EAD}" srcId="{3DCDB151-DE31-4823-97AC-3FCD788F0264}" destId="{0C23EEAE-ED5C-4B21-AC98-EED501565856}" srcOrd="0" destOrd="0" parTransId="{44CF88F9-D3F6-48F5-9F46-FDBFA87982C6}" sibTransId="{174AD540-4639-44E9-A8BB-96280BA48F0B}"/>
    <dgm:cxn modelId="{7F53BC03-DDA3-4CA3-ACF5-21F09F1ED464}" type="presOf" srcId="{CDB6F97E-2108-47DC-93B3-410D5C20098C}" destId="{0A6C27D9-724F-44A3-AB41-79FF36E181B9}" srcOrd="0" destOrd="0" presId="urn:microsoft.com/office/officeart/2005/8/layout/vList5"/>
    <dgm:cxn modelId="{B78CC729-134A-4123-A3A6-589692A34DA3}" type="presParOf" srcId="{43066144-734B-4BCC-84B7-89DCBDE616DE}" destId="{AC826FB2-8EC7-4626-B951-EDEBDD78B8B3}" srcOrd="0" destOrd="0" presId="urn:microsoft.com/office/officeart/2005/8/layout/vList5"/>
    <dgm:cxn modelId="{E9257476-B9D3-4253-820D-7FD0175DAF29}" type="presParOf" srcId="{AC826FB2-8EC7-4626-B951-EDEBDD78B8B3}" destId="{9DF35D2B-732E-48AB-BBB4-FB0498C94902}" srcOrd="0" destOrd="0" presId="urn:microsoft.com/office/officeart/2005/8/layout/vList5"/>
    <dgm:cxn modelId="{32DDDC11-9548-4653-B6E2-00416EBEE678}" type="presParOf" srcId="{AC826FB2-8EC7-4626-B951-EDEBDD78B8B3}" destId="{33E1E93B-68E3-4B8F-A895-5974F2F5E0A3}" srcOrd="1" destOrd="0" presId="urn:microsoft.com/office/officeart/2005/8/layout/vList5"/>
    <dgm:cxn modelId="{3B2BC157-D2BF-4D90-B044-5A60AB49599F}" type="presParOf" srcId="{43066144-734B-4BCC-84B7-89DCBDE616DE}" destId="{2D48DF16-D53D-46CC-BF6C-5C0C6BE28ABA}" srcOrd="1" destOrd="0" presId="urn:microsoft.com/office/officeart/2005/8/layout/vList5"/>
    <dgm:cxn modelId="{E24017C1-4A5A-4954-9FFE-4E3AF96D64DA}" type="presParOf" srcId="{43066144-734B-4BCC-84B7-89DCBDE616DE}" destId="{AD72EDA5-685B-4C80-A500-D13A1CC5C88F}" srcOrd="2" destOrd="0" presId="urn:microsoft.com/office/officeart/2005/8/layout/vList5"/>
    <dgm:cxn modelId="{42D0C577-B73C-421D-97CD-5D3888E23AF7}" type="presParOf" srcId="{AD72EDA5-685B-4C80-A500-D13A1CC5C88F}" destId="{C58933D0-B4E3-4E0A-9463-F2DDBC1D31B7}" srcOrd="0" destOrd="0" presId="urn:microsoft.com/office/officeart/2005/8/layout/vList5"/>
    <dgm:cxn modelId="{9FCA405B-7105-456D-B7C4-D079C464221B}" type="presParOf" srcId="{AD72EDA5-685B-4C80-A500-D13A1CC5C88F}" destId="{18EC1C6E-B9FC-4BA2-8061-DB26821D12AE}" srcOrd="1" destOrd="0" presId="urn:microsoft.com/office/officeart/2005/8/layout/vList5"/>
    <dgm:cxn modelId="{B6272A4C-2764-49B1-BACA-D547D7E13331}" type="presParOf" srcId="{43066144-734B-4BCC-84B7-89DCBDE616DE}" destId="{ADEB7DAF-BF49-44FB-86DE-A79B0E2908B8}" srcOrd="3" destOrd="0" presId="urn:microsoft.com/office/officeart/2005/8/layout/vList5"/>
    <dgm:cxn modelId="{BC10E07F-B4ED-4C7D-A69D-08A16358286F}" type="presParOf" srcId="{43066144-734B-4BCC-84B7-89DCBDE616DE}" destId="{DB8ED529-07A2-43C6-9C0B-5F9811F1D722}" srcOrd="4" destOrd="0" presId="urn:microsoft.com/office/officeart/2005/8/layout/vList5"/>
    <dgm:cxn modelId="{3141D60D-22A2-4944-83B3-CB0AA1CE33B3}" type="presParOf" srcId="{DB8ED529-07A2-43C6-9C0B-5F9811F1D722}" destId="{0A6C27D9-724F-44A3-AB41-79FF36E181B9}" srcOrd="0" destOrd="0" presId="urn:microsoft.com/office/officeart/2005/8/layout/vList5"/>
    <dgm:cxn modelId="{1563EAF5-ADA4-4CDC-BFDC-5B3F35E8F6B2}" type="presParOf" srcId="{DB8ED529-07A2-43C6-9C0B-5F9811F1D722}" destId="{0B4F607A-32C0-4CE1-97D4-F80AEA5354B0}"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617EF3-AB13-4253-8C85-494D842759CC}"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15A916F2-33F2-46AE-8925-31C78E4FC5D0}">
      <dgm:prSet/>
      <dgm:spPr>
        <a:solidFill>
          <a:srgbClr val="00A5DB"/>
        </a:solidFill>
        <a:ln>
          <a:solidFill>
            <a:srgbClr val="00A5DB"/>
          </a:solidFill>
        </a:ln>
      </dgm:spPr>
      <dgm:t>
        <a:bodyPr/>
        <a:lstStyle/>
        <a:p>
          <a:r>
            <a:rPr lang="en-US" b="1" smtClean="0">
              <a:latin typeface="Segoe UI" pitchFamily="34" charset="0"/>
              <a:cs typeface="Segoe UI" pitchFamily="34" charset="0"/>
            </a:rPr>
            <a:t>Attendance </a:t>
          </a:r>
          <a:endParaRPr lang="en-US" b="1" dirty="0">
            <a:latin typeface="Segoe UI" pitchFamily="34" charset="0"/>
            <a:cs typeface="Segoe UI" pitchFamily="34" charset="0"/>
          </a:endParaRPr>
        </a:p>
      </dgm:t>
    </dgm:pt>
    <dgm:pt modelId="{1C1AB8DF-26C6-4C29-9B63-8DCE152C8036}" type="parTrans" cxnId="{CF688D01-543C-4DFB-B14C-0E56406C1790}">
      <dgm:prSet/>
      <dgm:spPr/>
      <dgm:t>
        <a:bodyPr/>
        <a:lstStyle/>
        <a:p>
          <a:endParaRPr lang="en-US"/>
        </a:p>
      </dgm:t>
    </dgm:pt>
    <dgm:pt modelId="{B86A92E6-CD5F-45FA-8395-8D4905806503}" type="sibTrans" cxnId="{CF688D01-543C-4DFB-B14C-0E56406C1790}">
      <dgm:prSet/>
      <dgm:spPr/>
      <dgm:t>
        <a:bodyPr/>
        <a:lstStyle/>
        <a:p>
          <a:endParaRPr lang="en-US"/>
        </a:p>
      </dgm:t>
    </dgm:pt>
    <dgm:pt modelId="{E8D3C124-4B40-4024-8B42-0673E2B0C670}">
      <dgm:prSet/>
      <dgm:spPr>
        <a:solidFill>
          <a:srgbClr val="00A5DB"/>
        </a:solidFill>
        <a:ln>
          <a:solidFill>
            <a:srgbClr val="00A5DB"/>
          </a:solidFill>
        </a:ln>
      </dgm:spPr>
      <dgm:t>
        <a:bodyPr/>
        <a:lstStyle/>
        <a:p>
          <a:r>
            <a:rPr lang="en-US" b="1" dirty="0" smtClean="0">
              <a:latin typeface="Segoe UI" pitchFamily="34" charset="0"/>
              <a:cs typeface="Segoe UI" pitchFamily="34" charset="0"/>
            </a:rPr>
            <a:t>Classroom behavior</a:t>
          </a:r>
          <a:endParaRPr lang="en-US" b="1" dirty="0">
            <a:latin typeface="Segoe UI" pitchFamily="34" charset="0"/>
            <a:cs typeface="Segoe UI" pitchFamily="34" charset="0"/>
          </a:endParaRPr>
        </a:p>
      </dgm:t>
    </dgm:pt>
    <dgm:pt modelId="{45684361-9FD7-4005-9771-13863ECB6DD1}" type="parTrans" cxnId="{1AC112DB-C59F-4B89-B537-FF114A5CCD1D}">
      <dgm:prSet/>
      <dgm:spPr/>
      <dgm:t>
        <a:bodyPr/>
        <a:lstStyle/>
        <a:p>
          <a:endParaRPr lang="en-US"/>
        </a:p>
      </dgm:t>
    </dgm:pt>
    <dgm:pt modelId="{26D55387-B501-4044-96CA-1175BB70EC9E}" type="sibTrans" cxnId="{1AC112DB-C59F-4B89-B537-FF114A5CCD1D}">
      <dgm:prSet/>
      <dgm:spPr/>
      <dgm:t>
        <a:bodyPr/>
        <a:lstStyle/>
        <a:p>
          <a:endParaRPr lang="en-US"/>
        </a:p>
      </dgm:t>
    </dgm:pt>
    <dgm:pt modelId="{67B0D84A-4A90-44F9-8132-735E41C19757}">
      <dgm:prSet/>
      <dgm:spPr>
        <a:solidFill>
          <a:srgbClr val="00A5DB"/>
        </a:solidFill>
        <a:ln>
          <a:solidFill>
            <a:srgbClr val="00A5DB"/>
          </a:solidFill>
        </a:ln>
      </dgm:spPr>
      <dgm:t>
        <a:bodyPr/>
        <a:lstStyle/>
        <a:p>
          <a:r>
            <a:rPr lang="en-US" b="1" smtClean="0">
              <a:latin typeface="Segoe UI" pitchFamily="34" charset="0"/>
              <a:cs typeface="Segoe UI" pitchFamily="34" charset="0"/>
            </a:rPr>
            <a:t>Cognitive development</a:t>
          </a:r>
          <a:endParaRPr lang="en-US" b="1" dirty="0">
            <a:latin typeface="Segoe UI" pitchFamily="34" charset="0"/>
            <a:cs typeface="Segoe UI" pitchFamily="34" charset="0"/>
          </a:endParaRPr>
        </a:p>
      </dgm:t>
    </dgm:pt>
    <dgm:pt modelId="{64B61A3C-DD70-4292-B9B6-A09D5E517573}" type="parTrans" cxnId="{DD6E3113-AFEB-4557-9760-E673776A613B}">
      <dgm:prSet/>
      <dgm:spPr/>
      <dgm:t>
        <a:bodyPr/>
        <a:lstStyle/>
        <a:p>
          <a:endParaRPr lang="en-US"/>
        </a:p>
      </dgm:t>
    </dgm:pt>
    <dgm:pt modelId="{6EF5EA3E-E7BA-4380-8DA0-66BBEE94DC8D}" type="sibTrans" cxnId="{DD6E3113-AFEB-4557-9760-E673776A613B}">
      <dgm:prSet/>
      <dgm:spPr/>
      <dgm:t>
        <a:bodyPr/>
        <a:lstStyle/>
        <a:p>
          <a:endParaRPr lang="en-US"/>
        </a:p>
      </dgm:t>
    </dgm:pt>
    <dgm:pt modelId="{D23C24D0-0C0D-4952-B396-A72CFBEF4666}">
      <dgm:prSet/>
      <dgm:spPr>
        <a:solidFill>
          <a:srgbClr val="00A5DB"/>
        </a:solidFill>
        <a:ln>
          <a:solidFill>
            <a:srgbClr val="00A5DB"/>
          </a:solidFill>
        </a:ln>
      </dgm:spPr>
      <dgm:t>
        <a:bodyPr/>
        <a:lstStyle/>
        <a:p>
          <a:r>
            <a:rPr lang="en-US" b="1" smtClean="0">
              <a:latin typeface="Segoe UI" pitchFamily="34" charset="0"/>
              <a:cs typeface="Segoe UI" pitchFamily="34" charset="0"/>
            </a:rPr>
            <a:t>Test scores</a:t>
          </a:r>
          <a:endParaRPr lang="en-US" b="1" dirty="0">
            <a:latin typeface="Segoe UI" pitchFamily="34" charset="0"/>
            <a:cs typeface="Segoe UI" pitchFamily="34" charset="0"/>
          </a:endParaRPr>
        </a:p>
      </dgm:t>
    </dgm:pt>
    <dgm:pt modelId="{335649A6-3C67-4210-81A9-A8809FBA137C}" type="parTrans" cxnId="{E955A507-C159-49C5-8A2A-A802FF0757C9}">
      <dgm:prSet/>
      <dgm:spPr/>
      <dgm:t>
        <a:bodyPr/>
        <a:lstStyle/>
        <a:p>
          <a:endParaRPr lang="en-US"/>
        </a:p>
      </dgm:t>
    </dgm:pt>
    <dgm:pt modelId="{58605F21-4841-4C6C-ACD2-C7427BFD4B2E}" type="sibTrans" cxnId="{E955A507-C159-49C5-8A2A-A802FF0757C9}">
      <dgm:prSet/>
      <dgm:spPr/>
      <dgm:t>
        <a:bodyPr/>
        <a:lstStyle/>
        <a:p>
          <a:endParaRPr lang="en-US"/>
        </a:p>
      </dgm:t>
    </dgm:pt>
    <dgm:pt modelId="{27251DC5-8634-4633-AF6F-8B1E11094C8F}">
      <dgm:prSet/>
      <dgm:spPr>
        <a:solidFill>
          <a:srgbClr val="00A5DB"/>
        </a:solidFill>
        <a:ln>
          <a:solidFill>
            <a:srgbClr val="00A5DB"/>
          </a:solidFill>
        </a:ln>
      </dgm:spPr>
      <dgm:t>
        <a:bodyPr/>
        <a:lstStyle/>
        <a:p>
          <a:r>
            <a:rPr lang="en-US" b="1" smtClean="0">
              <a:latin typeface="Segoe UI" pitchFamily="34" charset="0"/>
              <a:cs typeface="Segoe UI" pitchFamily="34" charset="0"/>
            </a:rPr>
            <a:t>Academic performance</a:t>
          </a:r>
          <a:endParaRPr lang="en-US" b="1" dirty="0">
            <a:latin typeface="Segoe UI" pitchFamily="34" charset="0"/>
            <a:cs typeface="Segoe UI" pitchFamily="34" charset="0"/>
          </a:endParaRPr>
        </a:p>
      </dgm:t>
    </dgm:pt>
    <dgm:pt modelId="{F41EE487-C325-416F-85FA-CB307A9C8D84}" type="parTrans" cxnId="{38B872B8-5926-45F9-BEE6-92231FD65106}">
      <dgm:prSet/>
      <dgm:spPr/>
      <dgm:t>
        <a:bodyPr/>
        <a:lstStyle/>
        <a:p>
          <a:endParaRPr lang="en-US"/>
        </a:p>
      </dgm:t>
    </dgm:pt>
    <dgm:pt modelId="{558DA8F8-4A02-4762-B599-274E77782A51}" type="sibTrans" cxnId="{38B872B8-5926-45F9-BEE6-92231FD65106}">
      <dgm:prSet/>
      <dgm:spPr/>
      <dgm:t>
        <a:bodyPr/>
        <a:lstStyle/>
        <a:p>
          <a:endParaRPr lang="en-US"/>
        </a:p>
      </dgm:t>
    </dgm:pt>
    <dgm:pt modelId="{C8CA999F-F19B-40D2-B5A2-3F611A28C31E}" type="pres">
      <dgm:prSet presAssocID="{D9617EF3-AB13-4253-8C85-494D842759CC}" presName="Name0" presStyleCnt="0">
        <dgm:presLayoutVars>
          <dgm:dir/>
          <dgm:resizeHandles val="exact"/>
        </dgm:presLayoutVars>
      </dgm:prSet>
      <dgm:spPr/>
      <dgm:t>
        <a:bodyPr/>
        <a:lstStyle/>
        <a:p>
          <a:endParaRPr lang="en-US"/>
        </a:p>
      </dgm:t>
    </dgm:pt>
    <dgm:pt modelId="{8A70E311-47DC-40FB-87C3-5A754B98C25C}" type="pres">
      <dgm:prSet presAssocID="{15A916F2-33F2-46AE-8925-31C78E4FC5D0}" presName="node" presStyleLbl="node1" presStyleIdx="0" presStyleCnt="5">
        <dgm:presLayoutVars>
          <dgm:bulletEnabled val="1"/>
        </dgm:presLayoutVars>
      </dgm:prSet>
      <dgm:spPr/>
      <dgm:t>
        <a:bodyPr/>
        <a:lstStyle/>
        <a:p>
          <a:endParaRPr lang="en-US"/>
        </a:p>
      </dgm:t>
    </dgm:pt>
    <dgm:pt modelId="{FBF65B42-ACEE-4A37-A071-9AD6A6BF82D8}" type="pres">
      <dgm:prSet presAssocID="{B86A92E6-CD5F-45FA-8395-8D4905806503}" presName="sibTrans" presStyleLbl="sibTrans1D1" presStyleIdx="0" presStyleCnt="4"/>
      <dgm:spPr/>
      <dgm:t>
        <a:bodyPr/>
        <a:lstStyle/>
        <a:p>
          <a:endParaRPr lang="en-US"/>
        </a:p>
      </dgm:t>
    </dgm:pt>
    <dgm:pt modelId="{8A2B4101-FDE3-47AB-8245-CFAEF0CBDC79}" type="pres">
      <dgm:prSet presAssocID="{B86A92E6-CD5F-45FA-8395-8D4905806503}" presName="connectorText" presStyleLbl="sibTrans1D1" presStyleIdx="0" presStyleCnt="4"/>
      <dgm:spPr/>
      <dgm:t>
        <a:bodyPr/>
        <a:lstStyle/>
        <a:p>
          <a:endParaRPr lang="en-US"/>
        </a:p>
      </dgm:t>
    </dgm:pt>
    <dgm:pt modelId="{69DED930-F058-4250-B389-0D0AEDB21553}" type="pres">
      <dgm:prSet presAssocID="{E8D3C124-4B40-4024-8B42-0673E2B0C670}" presName="node" presStyleLbl="node1" presStyleIdx="1" presStyleCnt="5">
        <dgm:presLayoutVars>
          <dgm:bulletEnabled val="1"/>
        </dgm:presLayoutVars>
      </dgm:prSet>
      <dgm:spPr/>
      <dgm:t>
        <a:bodyPr/>
        <a:lstStyle/>
        <a:p>
          <a:endParaRPr lang="en-US"/>
        </a:p>
      </dgm:t>
    </dgm:pt>
    <dgm:pt modelId="{0698981F-ED34-413A-BE7F-18D2626F7886}" type="pres">
      <dgm:prSet presAssocID="{26D55387-B501-4044-96CA-1175BB70EC9E}" presName="sibTrans" presStyleLbl="sibTrans1D1" presStyleIdx="1" presStyleCnt="4"/>
      <dgm:spPr/>
      <dgm:t>
        <a:bodyPr/>
        <a:lstStyle/>
        <a:p>
          <a:endParaRPr lang="en-US"/>
        </a:p>
      </dgm:t>
    </dgm:pt>
    <dgm:pt modelId="{AB12E040-6C18-4609-9974-5D71220F1446}" type="pres">
      <dgm:prSet presAssocID="{26D55387-B501-4044-96CA-1175BB70EC9E}" presName="connectorText" presStyleLbl="sibTrans1D1" presStyleIdx="1" presStyleCnt="4"/>
      <dgm:spPr/>
      <dgm:t>
        <a:bodyPr/>
        <a:lstStyle/>
        <a:p>
          <a:endParaRPr lang="en-US"/>
        </a:p>
      </dgm:t>
    </dgm:pt>
    <dgm:pt modelId="{65FEB21F-9746-4B44-B4B3-B3D62E4E8D58}" type="pres">
      <dgm:prSet presAssocID="{67B0D84A-4A90-44F9-8132-735E41C19757}" presName="node" presStyleLbl="node1" presStyleIdx="2" presStyleCnt="5">
        <dgm:presLayoutVars>
          <dgm:bulletEnabled val="1"/>
        </dgm:presLayoutVars>
      </dgm:prSet>
      <dgm:spPr/>
      <dgm:t>
        <a:bodyPr/>
        <a:lstStyle/>
        <a:p>
          <a:endParaRPr lang="en-US"/>
        </a:p>
      </dgm:t>
    </dgm:pt>
    <dgm:pt modelId="{879019F0-2623-45B1-947A-E3D4C467A6C7}" type="pres">
      <dgm:prSet presAssocID="{6EF5EA3E-E7BA-4380-8DA0-66BBEE94DC8D}" presName="sibTrans" presStyleLbl="sibTrans1D1" presStyleIdx="2" presStyleCnt="4"/>
      <dgm:spPr/>
      <dgm:t>
        <a:bodyPr/>
        <a:lstStyle/>
        <a:p>
          <a:endParaRPr lang="en-US"/>
        </a:p>
      </dgm:t>
    </dgm:pt>
    <dgm:pt modelId="{B4880D59-AF68-4DFA-BCA1-DD93F59FF392}" type="pres">
      <dgm:prSet presAssocID="{6EF5EA3E-E7BA-4380-8DA0-66BBEE94DC8D}" presName="connectorText" presStyleLbl="sibTrans1D1" presStyleIdx="2" presStyleCnt="4"/>
      <dgm:spPr/>
      <dgm:t>
        <a:bodyPr/>
        <a:lstStyle/>
        <a:p>
          <a:endParaRPr lang="en-US"/>
        </a:p>
      </dgm:t>
    </dgm:pt>
    <dgm:pt modelId="{408463E1-E6D2-4BCA-A1C0-55FE1776C991}" type="pres">
      <dgm:prSet presAssocID="{D23C24D0-0C0D-4952-B396-A72CFBEF4666}" presName="node" presStyleLbl="node1" presStyleIdx="3" presStyleCnt="5">
        <dgm:presLayoutVars>
          <dgm:bulletEnabled val="1"/>
        </dgm:presLayoutVars>
      </dgm:prSet>
      <dgm:spPr/>
      <dgm:t>
        <a:bodyPr/>
        <a:lstStyle/>
        <a:p>
          <a:endParaRPr lang="en-US"/>
        </a:p>
      </dgm:t>
    </dgm:pt>
    <dgm:pt modelId="{A7E47D38-8DA9-4266-874D-3A1197264FFF}" type="pres">
      <dgm:prSet presAssocID="{58605F21-4841-4C6C-ACD2-C7427BFD4B2E}" presName="sibTrans" presStyleLbl="sibTrans1D1" presStyleIdx="3" presStyleCnt="4"/>
      <dgm:spPr/>
      <dgm:t>
        <a:bodyPr/>
        <a:lstStyle/>
        <a:p>
          <a:endParaRPr lang="en-US"/>
        </a:p>
      </dgm:t>
    </dgm:pt>
    <dgm:pt modelId="{44432AA7-2316-49FF-9215-C24194397F54}" type="pres">
      <dgm:prSet presAssocID="{58605F21-4841-4C6C-ACD2-C7427BFD4B2E}" presName="connectorText" presStyleLbl="sibTrans1D1" presStyleIdx="3" presStyleCnt="4"/>
      <dgm:spPr/>
      <dgm:t>
        <a:bodyPr/>
        <a:lstStyle/>
        <a:p>
          <a:endParaRPr lang="en-US"/>
        </a:p>
      </dgm:t>
    </dgm:pt>
    <dgm:pt modelId="{61CBC3B9-6211-4354-B7DA-BD34630D4AE9}" type="pres">
      <dgm:prSet presAssocID="{27251DC5-8634-4633-AF6F-8B1E11094C8F}" presName="node" presStyleLbl="node1" presStyleIdx="4" presStyleCnt="5">
        <dgm:presLayoutVars>
          <dgm:bulletEnabled val="1"/>
        </dgm:presLayoutVars>
      </dgm:prSet>
      <dgm:spPr/>
      <dgm:t>
        <a:bodyPr/>
        <a:lstStyle/>
        <a:p>
          <a:endParaRPr lang="en-US"/>
        </a:p>
      </dgm:t>
    </dgm:pt>
  </dgm:ptLst>
  <dgm:cxnLst>
    <dgm:cxn modelId="{4D7C8626-9287-4B91-AE5C-2F1118E35B0A}" type="presOf" srcId="{26D55387-B501-4044-96CA-1175BB70EC9E}" destId="{0698981F-ED34-413A-BE7F-18D2626F7886}" srcOrd="0" destOrd="0" presId="urn:microsoft.com/office/officeart/2005/8/layout/bProcess3"/>
    <dgm:cxn modelId="{DBA49774-7554-4EAE-8546-37596C7D3558}" type="presOf" srcId="{26D55387-B501-4044-96CA-1175BB70EC9E}" destId="{AB12E040-6C18-4609-9974-5D71220F1446}" srcOrd="1" destOrd="0" presId="urn:microsoft.com/office/officeart/2005/8/layout/bProcess3"/>
    <dgm:cxn modelId="{D426E123-89C7-43B4-BE70-708452B9B45C}" type="presOf" srcId="{27251DC5-8634-4633-AF6F-8B1E11094C8F}" destId="{61CBC3B9-6211-4354-B7DA-BD34630D4AE9}" srcOrd="0" destOrd="0" presId="urn:microsoft.com/office/officeart/2005/8/layout/bProcess3"/>
    <dgm:cxn modelId="{4C64C236-B324-49ED-AC1A-DB5EC9984A31}" type="presOf" srcId="{D9617EF3-AB13-4253-8C85-494D842759CC}" destId="{C8CA999F-F19B-40D2-B5A2-3F611A28C31E}" srcOrd="0" destOrd="0" presId="urn:microsoft.com/office/officeart/2005/8/layout/bProcess3"/>
    <dgm:cxn modelId="{7E86D37A-7E54-4538-A984-4FDBC7E0E743}" type="presOf" srcId="{58605F21-4841-4C6C-ACD2-C7427BFD4B2E}" destId="{44432AA7-2316-49FF-9215-C24194397F54}" srcOrd="1" destOrd="0" presId="urn:microsoft.com/office/officeart/2005/8/layout/bProcess3"/>
    <dgm:cxn modelId="{379993CE-DEE6-4B5E-BB30-638364970416}" type="presOf" srcId="{E8D3C124-4B40-4024-8B42-0673E2B0C670}" destId="{69DED930-F058-4250-B389-0D0AEDB21553}" srcOrd="0" destOrd="0" presId="urn:microsoft.com/office/officeart/2005/8/layout/bProcess3"/>
    <dgm:cxn modelId="{1AC112DB-C59F-4B89-B537-FF114A5CCD1D}" srcId="{D9617EF3-AB13-4253-8C85-494D842759CC}" destId="{E8D3C124-4B40-4024-8B42-0673E2B0C670}" srcOrd="1" destOrd="0" parTransId="{45684361-9FD7-4005-9771-13863ECB6DD1}" sibTransId="{26D55387-B501-4044-96CA-1175BB70EC9E}"/>
    <dgm:cxn modelId="{E955A507-C159-49C5-8A2A-A802FF0757C9}" srcId="{D9617EF3-AB13-4253-8C85-494D842759CC}" destId="{D23C24D0-0C0D-4952-B396-A72CFBEF4666}" srcOrd="3" destOrd="0" parTransId="{335649A6-3C67-4210-81A9-A8809FBA137C}" sibTransId="{58605F21-4841-4C6C-ACD2-C7427BFD4B2E}"/>
    <dgm:cxn modelId="{99E292AA-9DD1-4B41-9208-7F610049E631}" type="presOf" srcId="{B86A92E6-CD5F-45FA-8395-8D4905806503}" destId="{8A2B4101-FDE3-47AB-8245-CFAEF0CBDC79}" srcOrd="1" destOrd="0" presId="urn:microsoft.com/office/officeart/2005/8/layout/bProcess3"/>
    <dgm:cxn modelId="{00B69A85-F5F3-4CA1-B5A4-6E36FEA985B8}" type="presOf" srcId="{58605F21-4841-4C6C-ACD2-C7427BFD4B2E}" destId="{A7E47D38-8DA9-4266-874D-3A1197264FFF}" srcOrd="0" destOrd="0" presId="urn:microsoft.com/office/officeart/2005/8/layout/bProcess3"/>
    <dgm:cxn modelId="{A4935C71-4B4D-461A-95CD-8EF4D812D189}" type="presOf" srcId="{B86A92E6-CD5F-45FA-8395-8D4905806503}" destId="{FBF65B42-ACEE-4A37-A071-9AD6A6BF82D8}" srcOrd="0" destOrd="0" presId="urn:microsoft.com/office/officeart/2005/8/layout/bProcess3"/>
    <dgm:cxn modelId="{3B030F48-8AAB-4FB9-853B-77BD22BAE8B6}" type="presOf" srcId="{6EF5EA3E-E7BA-4380-8DA0-66BBEE94DC8D}" destId="{879019F0-2623-45B1-947A-E3D4C467A6C7}" srcOrd="0" destOrd="0" presId="urn:microsoft.com/office/officeart/2005/8/layout/bProcess3"/>
    <dgm:cxn modelId="{31F892FE-2734-416F-BE37-52DF8B0DEE9D}" type="presOf" srcId="{D23C24D0-0C0D-4952-B396-A72CFBEF4666}" destId="{408463E1-E6D2-4BCA-A1C0-55FE1776C991}" srcOrd="0" destOrd="0" presId="urn:microsoft.com/office/officeart/2005/8/layout/bProcess3"/>
    <dgm:cxn modelId="{CF688D01-543C-4DFB-B14C-0E56406C1790}" srcId="{D9617EF3-AB13-4253-8C85-494D842759CC}" destId="{15A916F2-33F2-46AE-8925-31C78E4FC5D0}" srcOrd="0" destOrd="0" parTransId="{1C1AB8DF-26C6-4C29-9B63-8DCE152C8036}" sibTransId="{B86A92E6-CD5F-45FA-8395-8D4905806503}"/>
    <dgm:cxn modelId="{1ED40C81-8D51-4736-A99F-C7D050C7604E}" type="presOf" srcId="{6EF5EA3E-E7BA-4380-8DA0-66BBEE94DC8D}" destId="{B4880D59-AF68-4DFA-BCA1-DD93F59FF392}" srcOrd="1" destOrd="0" presId="urn:microsoft.com/office/officeart/2005/8/layout/bProcess3"/>
    <dgm:cxn modelId="{302D0582-14E9-4F6E-A8D6-EE89926B303B}" type="presOf" srcId="{15A916F2-33F2-46AE-8925-31C78E4FC5D0}" destId="{8A70E311-47DC-40FB-87C3-5A754B98C25C}" srcOrd="0" destOrd="0" presId="urn:microsoft.com/office/officeart/2005/8/layout/bProcess3"/>
    <dgm:cxn modelId="{38B872B8-5926-45F9-BEE6-92231FD65106}" srcId="{D9617EF3-AB13-4253-8C85-494D842759CC}" destId="{27251DC5-8634-4633-AF6F-8B1E11094C8F}" srcOrd="4" destOrd="0" parTransId="{F41EE487-C325-416F-85FA-CB307A9C8D84}" sibTransId="{558DA8F8-4A02-4762-B599-274E77782A51}"/>
    <dgm:cxn modelId="{1B2E6422-7E52-4D84-8347-7CCE4AF92A5B}" type="presOf" srcId="{67B0D84A-4A90-44F9-8132-735E41C19757}" destId="{65FEB21F-9746-4B44-B4B3-B3D62E4E8D58}" srcOrd="0" destOrd="0" presId="urn:microsoft.com/office/officeart/2005/8/layout/bProcess3"/>
    <dgm:cxn modelId="{DD6E3113-AFEB-4557-9760-E673776A613B}" srcId="{D9617EF3-AB13-4253-8C85-494D842759CC}" destId="{67B0D84A-4A90-44F9-8132-735E41C19757}" srcOrd="2" destOrd="0" parTransId="{64B61A3C-DD70-4292-B9B6-A09D5E517573}" sibTransId="{6EF5EA3E-E7BA-4380-8DA0-66BBEE94DC8D}"/>
    <dgm:cxn modelId="{5778FC41-A39F-4A5E-8B98-7289A630D863}" type="presParOf" srcId="{C8CA999F-F19B-40D2-B5A2-3F611A28C31E}" destId="{8A70E311-47DC-40FB-87C3-5A754B98C25C}" srcOrd="0" destOrd="0" presId="urn:microsoft.com/office/officeart/2005/8/layout/bProcess3"/>
    <dgm:cxn modelId="{B3E18785-20C3-4C10-A7E3-0E693B303EE8}" type="presParOf" srcId="{C8CA999F-F19B-40D2-B5A2-3F611A28C31E}" destId="{FBF65B42-ACEE-4A37-A071-9AD6A6BF82D8}" srcOrd="1" destOrd="0" presId="urn:microsoft.com/office/officeart/2005/8/layout/bProcess3"/>
    <dgm:cxn modelId="{35108E08-BBAF-46BD-A5D7-752868CDAE1D}" type="presParOf" srcId="{FBF65B42-ACEE-4A37-A071-9AD6A6BF82D8}" destId="{8A2B4101-FDE3-47AB-8245-CFAEF0CBDC79}" srcOrd="0" destOrd="0" presId="urn:microsoft.com/office/officeart/2005/8/layout/bProcess3"/>
    <dgm:cxn modelId="{89DBAA00-9DD0-4948-9236-CAD132BD6F81}" type="presParOf" srcId="{C8CA999F-F19B-40D2-B5A2-3F611A28C31E}" destId="{69DED930-F058-4250-B389-0D0AEDB21553}" srcOrd="2" destOrd="0" presId="urn:microsoft.com/office/officeart/2005/8/layout/bProcess3"/>
    <dgm:cxn modelId="{11531FEE-A85E-42C3-8D56-FA3534FCCD05}" type="presParOf" srcId="{C8CA999F-F19B-40D2-B5A2-3F611A28C31E}" destId="{0698981F-ED34-413A-BE7F-18D2626F7886}" srcOrd="3" destOrd="0" presId="urn:microsoft.com/office/officeart/2005/8/layout/bProcess3"/>
    <dgm:cxn modelId="{0D99FDBB-E1BE-48D9-A80C-03C31526CB37}" type="presParOf" srcId="{0698981F-ED34-413A-BE7F-18D2626F7886}" destId="{AB12E040-6C18-4609-9974-5D71220F1446}" srcOrd="0" destOrd="0" presId="urn:microsoft.com/office/officeart/2005/8/layout/bProcess3"/>
    <dgm:cxn modelId="{F9F73D45-51C4-4F9F-BF14-2FF32F7AB3AE}" type="presParOf" srcId="{C8CA999F-F19B-40D2-B5A2-3F611A28C31E}" destId="{65FEB21F-9746-4B44-B4B3-B3D62E4E8D58}" srcOrd="4" destOrd="0" presId="urn:microsoft.com/office/officeart/2005/8/layout/bProcess3"/>
    <dgm:cxn modelId="{EC50535C-0E11-4D0D-B115-3DAE9E2F9942}" type="presParOf" srcId="{C8CA999F-F19B-40D2-B5A2-3F611A28C31E}" destId="{879019F0-2623-45B1-947A-E3D4C467A6C7}" srcOrd="5" destOrd="0" presId="urn:microsoft.com/office/officeart/2005/8/layout/bProcess3"/>
    <dgm:cxn modelId="{3E7C1A4B-DF98-4659-AB24-9CDF6858D757}" type="presParOf" srcId="{879019F0-2623-45B1-947A-E3D4C467A6C7}" destId="{B4880D59-AF68-4DFA-BCA1-DD93F59FF392}" srcOrd="0" destOrd="0" presId="urn:microsoft.com/office/officeart/2005/8/layout/bProcess3"/>
    <dgm:cxn modelId="{A0F7F532-FD37-4628-AEF9-EAEBA3748A7B}" type="presParOf" srcId="{C8CA999F-F19B-40D2-B5A2-3F611A28C31E}" destId="{408463E1-E6D2-4BCA-A1C0-55FE1776C991}" srcOrd="6" destOrd="0" presId="urn:microsoft.com/office/officeart/2005/8/layout/bProcess3"/>
    <dgm:cxn modelId="{17649355-5773-492D-AC59-BA72EAA5389E}" type="presParOf" srcId="{C8CA999F-F19B-40D2-B5A2-3F611A28C31E}" destId="{A7E47D38-8DA9-4266-874D-3A1197264FFF}" srcOrd="7" destOrd="0" presId="urn:microsoft.com/office/officeart/2005/8/layout/bProcess3"/>
    <dgm:cxn modelId="{1A48B7D8-DD19-467D-88CB-1A5223B40F7C}" type="presParOf" srcId="{A7E47D38-8DA9-4266-874D-3A1197264FFF}" destId="{44432AA7-2316-49FF-9215-C24194397F54}" srcOrd="0" destOrd="0" presId="urn:microsoft.com/office/officeart/2005/8/layout/bProcess3"/>
    <dgm:cxn modelId="{508C0952-E9BC-4D9B-84C5-93B36A831631}" type="presParOf" srcId="{C8CA999F-F19B-40D2-B5A2-3F611A28C31E}" destId="{61CBC3B9-6211-4354-B7DA-BD34630D4AE9}" srcOrd="8" destOrd="0" presId="urn:microsoft.com/office/officeart/2005/8/layout/bProcess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15984B-9BCF-42E7-89C4-25DB057A6989}" type="doc">
      <dgm:prSet loTypeId="urn:microsoft.com/office/officeart/2005/8/layout/pList2#1" loCatId="list" qsTypeId="urn:microsoft.com/office/officeart/2005/8/quickstyle/simple1" qsCatId="simple" csTypeId="urn:microsoft.com/office/officeart/2005/8/colors/colorful1#3" csCatId="colorful" phldr="1"/>
      <dgm:spPr/>
    </dgm:pt>
    <dgm:pt modelId="{E3D2DB41-67CE-477F-BAFA-EA3030E0FA0F}">
      <dgm:prSet phldrT="[Text]" custT="1"/>
      <dgm:spPr>
        <a:ln>
          <a:noFill/>
        </a:ln>
      </dgm:spPr>
      <dgm:t>
        <a:bodyPr/>
        <a:lstStyle/>
        <a:p>
          <a:r>
            <a:rPr lang="en-US" sz="3200" dirty="0" smtClean="0">
              <a:effectLst>
                <a:outerShdw blurRad="50800" dist="38100" dir="2700000" algn="tl" rotWithShape="0">
                  <a:prstClr val="black">
                    <a:alpha val="40000"/>
                  </a:prstClr>
                </a:outerShdw>
              </a:effectLst>
              <a:latin typeface="Constantia"/>
              <a:cs typeface="Constantia"/>
            </a:rPr>
            <a:t>Scored </a:t>
          </a:r>
          <a:r>
            <a:rPr lang="en-US" sz="4000" dirty="0" smtClean="0">
              <a:effectLst>
                <a:outerShdw blurRad="50800" dist="38100" dir="2700000" algn="tl" rotWithShape="0">
                  <a:prstClr val="black">
                    <a:alpha val="40000"/>
                  </a:prstClr>
                </a:outerShdw>
              </a:effectLst>
              <a:latin typeface="Constantia"/>
              <a:cs typeface="Constantia"/>
            </a:rPr>
            <a:t>HIGHER </a:t>
          </a:r>
          <a:r>
            <a:rPr lang="en-US" sz="3200" dirty="0" smtClean="0">
              <a:effectLst>
                <a:outerShdw blurRad="50800" dist="38100" dir="2700000" algn="tl" rotWithShape="0">
                  <a:prstClr val="black">
                    <a:alpha val="40000"/>
                  </a:prstClr>
                </a:outerShdw>
              </a:effectLst>
              <a:latin typeface="Constantia"/>
              <a:cs typeface="Constantia"/>
            </a:rPr>
            <a:t>in Math &amp; Reading</a:t>
          </a:r>
          <a:endParaRPr lang="en-US" sz="3200" dirty="0">
            <a:effectLst>
              <a:outerShdw blurRad="50800" dist="38100" dir="2700000" algn="tl" rotWithShape="0">
                <a:prstClr val="black">
                  <a:alpha val="40000"/>
                </a:prstClr>
              </a:outerShdw>
            </a:effectLst>
            <a:latin typeface="Constantia"/>
            <a:cs typeface="Constantia"/>
          </a:endParaRPr>
        </a:p>
      </dgm:t>
    </dgm:pt>
    <dgm:pt modelId="{8864A2B7-E5BD-4961-A630-5C2319724EA2}" type="parTrans" cxnId="{C5D2861A-02C1-47B0-B627-10A0F5D31F93}">
      <dgm:prSet/>
      <dgm:spPr/>
      <dgm:t>
        <a:bodyPr/>
        <a:lstStyle/>
        <a:p>
          <a:endParaRPr lang="en-US"/>
        </a:p>
      </dgm:t>
    </dgm:pt>
    <dgm:pt modelId="{AE577ABE-80C8-4485-8710-3114265CF1FF}" type="sibTrans" cxnId="{C5D2861A-02C1-47B0-B627-10A0F5D31F93}">
      <dgm:prSet/>
      <dgm:spPr/>
      <dgm:t>
        <a:bodyPr/>
        <a:lstStyle/>
        <a:p>
          <a:endParaRPr lang="en-US"/>
        </a:p>
      </dgm:t>
    </dgm:pt>
    <dgm:pt modelId="{319E333C-70F7-48B5-A9E4-25374617915D}">
      <dgm:prSet custT="1"/>
      <dgm:spPr>
        <a:solidFill>
          <a:srgbClr val="33CC00"/>
        </a:solidFill>
        <a:ln>
          <a:noFill/>
        </a:ln>
      </dgm:spPr>
      <dgm:t>
        <a:bodyPr/>
        <a:lstStyle/>
        <a:p>
          <a:r>
            <a:rPr lang="en-US" sz="3200" dirty="0" smtClean="0">
              <a:effectLst>
                <a:outerShdw blurRad="50800" dist="38100" dir="2700000" algn="tl" rotWithShape="0">
                  <a:prstClr val="black">
                    <a:alpha val="40000"/>
                  </a:prstClr>
                </a:outerShdw>
              </a:effectLst>
              <a:latin typeface="Constantia"/>
              <a:cs typeface="Constantia"/>
            </a:rPr>
            <a:t>Had </a:t>
          </a:r>
          <a:r>
            <a:rPr lang="en-US" sz="4000" dirty="0" smtClean="0">
              <a:effectLst>
                <a:outerShdw blurRad="50800" dist="38100" dir="2700000" algn="tl" rotWithShape="0">
                  <a:prstClr val="black">
                    <a:alpha val="40000"/>
                  </a:prstClr>
                </a:outerShdw>
              </a:effectLst>
              <a:latin typeface="Constantia"/>
              <a:cs typeface="Constantia"/>
            </a:rPr>
            <a:t>FEWER</a:t>
          </a:r>
          <a:r>
            <a:rPr lang="en-US" sz="3200" dirty="0" smtClean="0">
              <a:effectLst>
                <a:outerShdw blurRad="50800" dist="38100" dir="2700000" algn="tl" rotWithShape="0">
                  <a:prstClr val="black">
                    <a:alpha val="40000"/>
                  </a:prstClr>
                </a:outerShdw>
              </a:effectLst>
              <a:latin typeface="Constantia"/>
              <a:cs typeface="Constantia"/>
            </a:rPr>
            <a:t> discipline referrals </a:t>
          </a:r>
          <a:endParaRPr lang="en-US" sz="3200" dirty="0">
            <a:effectLst>
              <a:outerShdw blurRad="50800" dist="38100" dir="2700000" algn="tl" rotWithShape="0">
                <a:prstClr val="black">
                  <a:alpha val="40000"/>
                </a:prstClr>
              </a:outerShdw>
            </a:effectLst>
            <a:latin typeface="Constantia"/>
            <a:cs typeface="Constantia"/>
          </a:endParaRPr>
        </a:p>
      </dgm:t>
    </dgm:pt>
    <dgm:pt modelId="{AD0167CC-824B-4757-88CC-E539D372804C}" type="sibTrans" cxnId="{0F9905B3-668F-46AD-A10E-F859FC00EC3F}">
      <dgm:prSet/>
      <dgm:spPr/>
      <dgm:t>
        <a:bodyPr/>
        <a:lstStyle/>
        <a:p>
          <a:endParaRPr lang="en-US"/>
        </a:p>
      </dgm:t>
    </dgm:pt>
    <dgm:pt modelId="{E8CEFC05-BC74-419D-8721-D461B031993C}" type="parTrans" cxnId="{0F9905B3-668F-46AD-A10E-F859FC00EC3F}">
      <dgm:prSet/>
      <dgm:spPr/>
      <dgm:t>
        <a:bodyPr/>
        <a:lstStyle/>
        <a:p>
          <a:endParaRPr lang="en-US"/>
        </a:p>
      </dgm:t>
    </dgm:pt>
    <dgm:pt modelId="{984F2387-F48A-4573-B271-25E914F6A1F2}">
      <dgm:prSet custT="1"/>
      <dgm:spPr>
        <a:ln>
          <a:noFill/>
        </a:ln>
      </dgm:spPr>
      <dgm:t>
        <a:bodyPr/>
        <a:lstStyle/>
        <a:p>
          <a:r>
            <a:rPr lang="en-US" sz="3200" dirty="0" smtClean="0">
              <a:effectLst>
                <a:outerShdw blurRad="50800" dist="38100" dir="2700000" algn="tl" rotWithShape="0">
                  <a:prstClr val="black">
                    <a:alpha val="40000"/>
                  </a:prstClr>
                </a:outerShdw>
              </a:effectLst>
              <a:latin typeface="Constantia"/>
              <a:cs typeface="Constantia"/>
            </a:rPr>
            <a:t>And </a:t>
          </a:r>
          <a:r>
            <a:rPr lang="en-US" sz="4000" dirty="0" smtClean="0">
              <a:effectLst>
                <a:outerShdw blurRad="50800" dist="38100" dir="2700000" algn="tl" rotWithShape="0">
                  <a:prstClr val="black">
                    <a:alpha val="40000"/>
                  </a:prstClr>
                </a:outerShdw>
              </a:effectLst>
              <a:latin typeface="Constantia"/>
              <a:cs typeface="Constantia"/>
            </a:rPr>
            <a:t>BETTER</a:t>
          </a:r>
          <a:r>
            <a:rPr lang="en-US" sz="3200" dirty="0" smtClean="0">
              <a:effectLst>
                <a:outerShdw blurRad="50800" dist="38100" dir="2700000" algn="tl" rotWithShape="0">
                  <a:prstClr val="black">
                    <a:alpha val="40000"/>
                  </a:prstClr>
                </a:outerShdw>
              </a:effectLst>
              <a:latin typeface="Constantia"/>
              <a:cs typeface="Constantia"/>
            </a:rPr>
            <a:t> attendance</a:t>
          </a:r>
          <a:endParaRPr lang="en-US" sz="3200" dirty="0">
            <a:effectLst>
              <a:outerShdw blurRad="50800" dist="38100" dir="2700000" algn="tl" rotWithShape="0">
                <a:prstClr val="black">
                  <a:alpha val="40000"/>
                </a:prstClr>
              </a:outerShdw>
            </a:effectLst>
            <a:latin typeface="Constantia"/>
            <a:cs typeface="Constantia"/>
          </a:endParaRPr>
        </a:p>
      </dgm:t>
    </dgm:pt>
    <dgm:pt modelId="{4E38EAAC-9B1D-4F7E-89DE-E84C05855C51}" type="sibTrans" cxnId="{4D288C7C-37DD-479A-B9B3-B2DE620C6B8E}">
      <dgm:prSet/>
      <dgm:spPr/>
      <dgm:t>
        <a:bodyPr/>
        <a:lstStyle/>
        <a:p>
          <a:endParaRPr lang="en-US"/>
        </a:p>
      </dgm:t>
    </dgm:pt>
    <dgm:pt modelId="{52FB1890-929B-46CC-87EF-50D1C0066E3F}" type="parTrans" cxnId="{4D288C7C-37DD-479A-B9B3-B2DE620C6B8E}">
      <dgm:prSet/>
      <dgm:spPr/>
      <dgm:t>
        <a:bodyPr/>
        <a:lstStyle/>
        <a:p>
          <a:endParaRPr lang="en-US"/>
        </a:p>
      </dgm:t>
    </dgm:pt>
    <dgm:pt modelId="{DF12F23C-A3B4-479B-B1A0-E549EE828FF0}" type="pres">
      <dgm:prSet presAssocID="{4915984B-9BCF-42E7-89C4-25DB057A6989}" presName="Name0" presStyleCnt="0">
        <dgm:presLayoutVars>
          <dgm:dir/>
          <dgm:resizeHandles val="exact"/>
        </dgm:presLayoutVars>
      </dgm:prSet>
      <dgm:spPr/>
    </dgm:pt>
    <dgm:pt modelId="{F4A03B71-8A53-4D0C-A7F1-936C6BC32343}" type="pres">
      <dgm:prSet presAssocID="{4915984B-9BCF-42E7-89C4-25DB057A6989}" presName="bkgdShp" presStyleLbl="alignAccFollowNode1" presStyleIdx="0" presStyleCnt="1"/>
      <dgm:spPr>
        <a:solidFill>
          <a:schemeClr val="tx2">
            <a:lumMod val="60000"/>
            <a:lumOff val="40000"/>
          </a:schemeClr>
        </a:solidFill>
        <a:ln>
          <a:solidFill>
            <a:schemeClr val="accent6">
              <a:lumMod val="75000"/>
            </a:schemeClr>
          </a:solidFill>
        </a:ln>
      </dgm:spPr>
    </dgm:pt>
    <dgm:pt modelId="{F113F8DC-758B-457F-A0DB-8AF9F313B685}" type="pres">
      <dgm:prSet presAssocID="{4915984B-9BCF-42E7-89C4-25DB057A6989}" presName="linComp" presStyleCnt="0"/>
      <dgm:spPr/>
    </dgm:pt>
    <dgm:pt modelId="{4ACB95C1-8339-4072-98D9-F976FB13FBFB}" type="pres">
      <dgm:prSet presAssocID="{E3D2DB41-67CE-477F-BAFA-EA3030E0FA0F}" presName="compNode" presStyleCnt="0"/>
      <dgm:spPr/>
    </dgm:pt>
    <dgm:pt modelId="{48ADFD05-41EF-4B09-85C7-D399B7A6D5A9}" type="pres">
      <dgm:prSet presAssocID="{E3D2DB41-67CE-477F-BAFA-EA3030E0FA0F}" presName="node" presStyleLbl="node1" presStyleIdx="0" presStyleCnt="3">
        <dgm:presLayoutVars>
          <dgm:bulletEnabled val="1"/>
        </dgm:presLayoutVars>
      </dgm:prSet>
      <dgm:spPr>
        <a:prstGeom prst="wedgeRectCallout">
          <a:avLst/>
        </a:prstGeom>
      </dgm:spPr>
      <dgm:t>
        <a:bodyPr/>
        <a:lstStyle/>
        <a:p>
          <a:endParaRPr lang="en-US"/>
        </a:p>
      </dgm:t>
    </dgm:pt>
    <dgm:pt modelId="{F81A67ED-9CE0-4CBF-8F4A-4290FDA4AA82}" type="pres">
      <dgm:prSet presAssocID="{E3D2DB41-67CE-477F-BAFA-EA3030E0FA0F}" presName="invisiNode" presStyleLbl="node1" presStyleIdx="0" presStyleCnt="3"/>
      <dgm:spPr/>
    </dgm:pt>
    <dgm:pt modelId="{EDD81687-3787-4889-B642-E15C099D5592}" type="pres">
      <dgm:prSet presAssocID="{E3D2DB41-67CE-477F-BAFA-EA3030E0FA0F}" presName="imagNode" presStyleLbl="fgImgPlace1" presStyleIdx="0" presStyleCnt="3"/>
      <dgm:spPr>
        <a:blipFill rotWithShape="0">
          <a:blip xmlns:r="http://schemas.openxmlformats.org/officeDocument/2006/relationships" r:embed="rId1"/>
          <a:stretch>
            <a:fillRect/>
          </a:stretch>
        </a:blipFill>
      </dgm:spPr>
    </dgm:pt>
    <dgm:pt modelId="{FFA16525-9D32-4126-9A8B-85C436F97D59}" type="pres">
      <dgm:prSet presAssocID="{AE577ABE-80C8-4485-8710-3114265CF1FF}" presName="sibTrans" presStyleLbl="sibTrans2D1" presStyleIdx="0" presStyleCnt="0"/>
      <dgm:spPr/>
      <dgm:t>
        <a:bodyPr/>
        <a:lstStyle/>
        <a:p>
          <a:endParaRPr lang="en-US"/>
        </a:p>
      </dgm:t>
    </dgm:pt>
    <dgm:pt modelId="{A56B05C3-B188-4EDF-A8E0-E5B0B4BD2DE5}" type="pres">
      <dgm:prSet presAssocID="{319E333C-70F7-48B5-A9E4-25374617915D}" presName="compNode" presStyleCnt="0"/>
      <dgm:spPr/>
    </dgm:pt>
    <dgm:pt modelId="{99D96E1A-2C97-4B34-B8A2-20A87A0B7629}" type="pres">
      <dgm:prSet presAssocID="{319E333C-70F7-48B5-A9E4-25374617915D}" presName="node" presStyleLbl="node1" presStyleIdx="1" presStyleCnt="3">
        <dgm:presLayoutVars>
          <dgm:bulletEnabled val="1"/>
        </dgm:presLayoutVars>
      </dgm:prSet>
      <dgm:spPr>
        <a:prstGeom prst="wedgeRectCallout">
          <a:avLst/>
        </a:prstGeom>
      </dgm:spPr>
      <dgm:t>
        <a:bodyPr/>
        <a:lstStyle/>
        <a:p>
          <a:endParaRPr lang="en-US"/>
        </a:p>
      </dgm:t>
    </dgm:pt>
    <dgm:pt modelId="{62B6C8B4-916B-4A02-99A6-12E2EFE66F37}" type="pres">
      <dgm:prSet presAssocID="{319E333C-70F7-48B5-A9E4-25374617915D}" presName="invisiNode" presStyleLbl="node1" presStyleIdx="1" presStyleCnt="3"/>
      <dgm:spPr/>
    </dgm:pt>
    <dgm:pt modelId="{0809C143-B48A-44E3-80F1-38200B7BC544}" type="pres">
      <dgm:prSet presAssocID="{319E333C-70F7-48B5-A9E4-25374617915D}" presName="imagNode" presStyleLbl="fgImgPlace1" presStyleIdx="1" presStyleCnt="3"/>
      <dgm:spPr>
        <a:blipFill rotWithShape="0">
          <a:blip xmlns:r="http://schemas.openxmlformats.org/officeDocument/2006/relationships" r:embed="rId2"/>
          <a:stretch>
            <a:fillRect/>
          </a:stretch>
        </a:blipFill>
      </dgm:spPr>
    </dgm:pt>
    <dgm:pt modelId="{79FCB2E1-A8FA-4551-AEC1-950D8461B262}" type="pres">
      <dgm:prSet presAssocID="{AD0167CC-824B-4757-88CC-E539D372804C}" presName="sibTrans" presStyleLbl="sibTrans2D1" presStyleIdx="0" presStyleCnt="0"/>
      <dgm:spPr/>
      <dgm:t>
        <a:bodyPr/>
        <a:lstStyle/>
        <a:p>
          <a:endParaRPr lang="en-US"/>
        </a:p>
      </dgm:t>
    </dgm:pt>
    <dgm:pt modelId="{011B317D-9EB9-412A-AC81-137618FA3891}" type="pres">
      <dgm:prSet presAssocID="{984F2387-F48A-4573-B271-25E914F6A1F2}" presName="compNode" presStyleCnt="0"/>
      <dgm:spPr/>
    </dgm:pt>
    <dgm:pt modelId="{40A6D2E2-4720-4E4E-ADD1-7FF53F4041C4}" type="pres">
      <dgm:prSet presAssocID="{984F2387-F48A-4573-B271-25E914F6A1F2}" presName="node" presStyleLbl="node1" presStyleIdx="2" presStyleCnt="3" custLinFactNeighborX="1590" custLinFactNeighborY="0">
        <dgm:presLayoutVars>
          <dgm:bulletEnabled val="1"/>
        </dgm:presLayoutVars>
      </dgm:prSet>
      <dgm:spPr>
        <a:prstGeom prst="wedgeRectCallout">
          <a:avLst/>
        </a:prstGeom>
      </dgm:spPr>
      <dgm:t>
        <a:bodyPr/>
        <a:lstStyle/>
        <a:p>
          <a:endParaRPr lang="en-US"/>
        </a:p>
      </dgm:t>
    </dgm:pt>
    <dgm:pt modelId="{7A1E2DCC-8EE1-4A96-9753-8043810BF5C4}" type="pres">
      <dgm:prSet presAssocID="{984F2387-F48A-4573-B271-25E914F6A1F2}" presName="invisiNode" presStyleLbl="node1" presStyleIdx="2" presStyleCnt="3"/>
      <dgm:spPr/>
    </dgm:pt>
    <dgm:pt modelId="{EA4FC869-F55A-41A9-B0F6-3E5F8433956E}" type="pres">
      <dgm:prSet presAssocID="{984F2387-F48A-4573-B271-25E914F6A1F2}" presName="imagNode" presStyleLbl="fgImgPlace1" presStyleIdx="2" presStyleCnt="3"/>
      <dgm:spPr>
        <a:blipFill rotWithShape="0">
          <a:blip xmlns:r="http://schemas.openxmlformats.org/officeDocument/2006/relationships" r:embed="rId3"/>
          <a:stretch>
            <a:fillRect/>
          </a:stretch>
        </a:blipFill>
      </dgm:spPr>
    </dgm:pt>
  </dgm:ptLst>
  <dgm:cxnLst>
    <dgm:cxn modelId="{B90802CD-495F-46AA-B9B1-C1DC7FA7B23A}" type="presOf" srcId="{4915984B-9BCF-42E7-89C4-25DB057A6989}" destId="{DF12F23C-A3B4-479B-B1A0-E549EE828FF0}" srcOrd="0" destOrd="0" presId="urn:microsoft.com/office/officeart/2005/8/layout/pList2#1"/>
    <dgm:cxn modelId="{822FC7B0-26DD-4AFD-BDE8-18A558D5055B}" type="presOf" srcId="{E3D2DB41-67CE-477F-BAFA-EA3030E0FA0F}" destId="{48ADFD05-41EF-4B09-85C7-D399B7A6D5A9}" srcOrd="0" destOrd="0" presId="urn:microsoft.com/office/officeart/2005/8/layout/pList2#1"/>
    <dgm:cxn modelId="{C5D2861A-02C1-47B0-B627-10A0F5D31F93}" srcId="{4915984B-9BCF-42E7-89C4-25DB057A6989}" destId="{E3D2DB41-67CE-477F-BAFA-EA3030E0FA0F}" srcOrd="0" destOrd="0" parTransId="{8864A2B7-E5BD-4961-A630-5C2319724EA2}" sibTransId="{AE577ABE-80C8-4485-8710-3114265CF1FF}"/>
    <dgm:cxn modelId="{80C49103-723C-45AE-BFF3-D09EF99F6947}" type="presOf" srcId="{AD0167CC-824B-4757-88CC-E539D372804C}" destId="{79FCB2E1-A8FA-4551-AEC1-950D8461B262}" srcOrd="0" destOrd="0" presId="urn:microsoft.com/office/officeart/2005/8/layout/pList2#1"/>
    <dgm:cxn modelId="{38F9122A-E3BA-4DBC-B5FD-3DFBCB143FFF}" type="presOf" srcId="{AE577ABE-80C8-4485-8710-3114265CF1FF}" destId="{FFA16525-9D32-4126-9A8B-85C436F97D59}" srcOrd="0" destOrd="0" presId="urn:microsoft.com/office/officeart/2005/8/layout/pList2#1"/>
    <dgm:cxn modelId="{0F9905B3-668F-46AD-A10E-F859FC00EC3F}" srcId="{4915984B-9BCF-42E7-89C4-25DB057A6989}" destId="{319E333C-70F7-48B5-A9E4-25374617915D}" srcOrd="1" destOrd="0" parTransId="{E8CEFC05-BC74-419D-8721-D461B031993C}" sibTransId="{AD0167CC-824B-4757-88CC-E539D372804C}"/>
    <dgm:cxn modelId="{B5FCE166-3E97-40D4-9D24-7A3B57300D2A}" type="presOf" srcId="{319E333C-70F7-48B5-A9E4-25374617915D}" destId="{99D96E1A-2C97-4B34-B8A2-20A87A0B7629}" srcOrd="0" destOrd="0" presId="urn:microsoft.com/office/officeart/2005/8/layout/pList2#1"/>
    <dgm:cxn modelId="{1E881C67-F5F6-4DC4-984D-4DF39753FBBC}" type="presOf" srcId="{984F2387-F48A-4573-B271-25E914F6A1F2}" destId="{40A6D2E2-4720-4E4E-ADD1-7FF53F4041C4}" srcOrd="0" destOrd="0" presId="urn:microsoft.com/office/officeart/2005/8/layout/pList2#1"/>
    <dgm:cxn modelId="{4D288C7C-37DD-479A-B9B3-B2DE620C6B8E}" srcId="{4915984B-9BCF-42E7-89C4-25DB057A6989}" destId="{984F2387-F48A-4573-B271-25E914F6A1F2}" srcOrd="2" destOrd="0" parTransId="{52FB1890-929B-46CC-87EF-50D1C0066E3F}" sibTransId="{4E38EAAC-9B1D-4F7E-89DE-E84C05855C51}"/>
    <dgm:cxn modelId="{7A3C1E5C-5E1B-4DB7-A4DF-6CB2BADEAB81}" type="presParOf" srcId="{DF12F23C-A3B4-479B-B1A0-E549EE828FF0}" destId="{F4A03B71-8A53-4D0C-A7F1-936C6BC32343}" srcOrd="0" destOrd="0" presId="urn:microsoft.com/office/officeart/2005/8/layout/pList2#1"/>
    <dgm:cxn modelId="{A20C3804-BAAB-44DB-8796-8597FBF026AD}" type="presParOf" srcId="{DF12F23C-A3B4-479B-B1A0-E549EE828FF0}" destId="{F113F8DC-758B-457F-A0DB-8AF9F313B685}" srcOrd="1" destOrd="0" presId="urn:microsoft.com/office/officeart/2005/8/layout/pList2#1"/>
    <dgm:cxn modelId="{5A84990D-F66C-4937-86FC-5B4797041711}" type="presParOf" srcId="{F113F8DC-758B-457F-A0DB-8AF9F313B685}" destId="{4ACB95C1-8339-4072-98D9-F976FB13FBFB}" srcOrd="0" destOrd="0" presId="urn:microsoft.com/office/officeart/2005/8/layout/pList2#1"/>
    <dgm:cxn modelId="{96BD66DB-69F5-471F-8E3A-5EBF7DF5C86D}" type="presParOf" srcId="{4ACB95C1-8339-4072-98D9-F976FB13FBFB}" destId="{48ADFD05-41EF-4B09-85C7-D399B7A6D5A9}" srcOrd="0" destOrd="0" presId="urn:microsoft.com/office/officeart/2005/8/layout/pList2#1"/>
    <dgm:cxn modelId="{1DB5B2CA-6E7E-4320-9D31-D329991071C4}" type="presParOf" srcId="{4ACB95C1-8339-4072-98D9-F976FB13FBFB}" destId="{F81A67ED-9CE0-4CBF-8F4A-4290FDA4AA82}" srcOrd="1" destOrd="0" presId="urn:microsoft.com/office/officeart/2005/8/layout/pList2#1"/>
    <dgm:cxn modelId="{607BC7B1-3FFE-45E6-BA95-ED92912B202D}" type="presParOf" srcId="{4ACB95C1-8339-4072-98D9-F976FB13FBFB}" destId="{EDD81687-3787-4889-B642-E15C099D5592}" srcOrd="2" destOrd="0" presId="urn:microsoft.com/office/officeart/2005/8/layout/pList2#1"/>
    <dgm:cxn modelId="{BCCF708B-41BE-4126-A2F5-BE52F06AEEBC}" type="presParOf" srcId="{F113F8DC-758B-457F-A0DB-8AF9F313B685}" destId="{FFA16525-9D32-4126-9A8B-85C436F97D59}" srcOrd="1" destOrd="0" presId="urn:microsoft.com/office/officeart/2005/8/layout/pList2#1"/>
    <dgm:cxn modelId="{7C205DEF-B642-46CD-87B6-DE625266A695}" type="presParOf" srcId="{F113F8DC-758B-457F-A0DB-8AF9F313B685}" destId="{A56B05C3-B188-4EDF-A8E0-E5B0B4BD2DE5}" srcOrd="2" destOrd="0" presId="urn:microsoft.com/office/officeart/2005/8/layout/pList2#1"/>
    <dgm:cxn modelId="{CCAC68D0-9563-42B1-B588-69D3E69591F0}" type="presParOf" srcId="{A56B05C3-B188-4EDF-A8E0-E5B0B4BD2DE5}" destId="{99D96E1A-2C97-4B34-B8A2-20A87A0B7629}" srcOrd="0" destOrd="0" presId="urn:microsoft.com/office/officeart/2005/8/layout/pList2#1"/>
    <dgm:cxn modelId="{B7D7806C-E6A4-4038-8B1A-BB4DCD18B41F}" type="presParOf" srcId="{A56B05C3-B188-4EDF-A8E0-E5B0B4BD2DE5}" destId="{62B6C8B4-916B-4A02-99A6-12E2EFE66F37}" srcOrd="1" destOrd="0" presId="urn:microsoft.com/office/officeart/2005/8/layout/pList2#1"/>
    <dgm:cxn modelId="{FCE63F9D-AB57-4BBC-9439-A10673D2B730}" type="presParOf" srcId="{A56B05C3-B188-4EDF-A8E0-E5B0B4BD2DE5}" destId="{0809C143-B48A-44E3-80F1-38200B7BC544}" srcOrd="2" destOrd="0" presId="urn:microsoft.com/office/officeart/2005/8/layout/pList2#1"/>
    <dgm:cxn modelId="{A9B97E07-CE2A-43F0-B38D-906910A33F48}" type="presParOf" srcId="{F113F8DC-758B-457F-A0DB-8AF9F313B685}" destId="{79FCB2E1-A8FA-4551-AEC1-950D8461B262}" srcOrd="3" destOrd="0" presId="urn:microsoft.com/office/officeart/2005/8/layout/pList2#1"/>
    <dgm:cxn modelId="{9D9B1DC2-B4AA-4AC5-908B-7B634C13DC60}" type="presParOf" srcId="{F113F8DC-758B-457F-A0DB-8AF9F313B685}" destId="{011B317D-9EB9-412A-AC81-137618FA3891}" srcOrd="4" destOrd="0" presId="urn:microsoft.com/office/officeart/2005/8/layout/pList2#1"/>
    <dgm:cxn modelId="{5EC79B2E-4E3B-4522-AE83-B645DB4E8299}" type="presParOf" srcId="{011B317D-9EB9-412A-AC81-137618FA3891}" destId="{40A6D2E2-4720-4E4E-ADD1-7FF53F4041C4}" srcOrd="0" destOrd="0" presId="urn:microsoft.com/office/officeart/2005/8/layout/pList2#1"/>
    <dgm:cxn modelId="{595BB3E5-8AE2-4544-A15F-37E2151A61B4}" type="presParOf" srcId="{011B317D-9EB9-412A-AC81-137618FA3891}" destId="{7A1E2DCC-8EE1-4A96-9753-8043810BF5C4}" srcOrd="1" destOrd="0" presId="urn:microsoft.com/office/officeart/2005/8/layout/pList2#1"/>
    <dgm:cxn modelId="{85D08412-2AF6-4FE2-B76E-08C8EDC6F304}" type="presParOf" srcId="{011B317D-9EB9-412A-AC81-137618FA3891}" destId="{EA4FC869-F55A-41A9-B0F6-3E5F8433956E}"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E1ED04-8A63-4CE6-B3B4-514AA63531EE}">
      <dsp:nvSpPr>
        <dsp:cNvPr id="0" name=""/>
        <dsp:cNvSpPr/>
      </dsp:nvSpPr>
      <dsp:spPr>
        <a:xfrm>
          <a:off x="0" y="456560"/>
          <a:ext cx="2939634" cy="2347278"/>
        </a:xfrm>
        <a:prstGeom prst="roundRect">
          <a:avLst>
            <a:gd name="adj" fmla="val 10000"/>
          </a:avLst>
        </a:prstGeom>
        <a:solidFill>
          <a:srgbClr val="60C65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0" kern="1200" baseline="0" dirty="0" smtClean="0">
              <a:latin typeface="Segoe UI" pitchFamily="34" charset="0"/>
              <a:cs typeface="Segoe UI" pitchFamily="34" charset="0"/>
            </a:rPr>
            <a:t>A joint initiative supported by Georgia Departments of Education and </a:t>
          </a:r>
          <a:r>
            <a:rPr lang="en-US" sz="2000" b="1" kern="1200" dirty="0" smtClean="0">
              <a:latin typeface="Segoe UI" pitchFamily="34" charset="0"/>
              <a:cs typeface="Segoe UI" pitchFamily="34" charset="0"/>
            </a:rPr>
            <a:t>Public Health </a:t>
          </a:r>
          <a:endParaRPr lang="en-US" sz="2000" b="1" kern="1200" dirty="0">
            <a:latin typeface="Segoe UI" pitchFamily="34" charset="0"/>
            <a:cs typeface="Segoe UI" pitchFamily="34" charset="0"/>
          </a:endParaRPr>
        </a:p>
      </dsp:txBody>
      <dsp:txXfrm>
        <a:off x="0" y="456560"/>
        <a:ext cx="2939634" cy="2347278"/>
      </dsp:txXfrm>
    </dsp:sp>
    <dsp:sp modelId="{06686C23-DB27-4855-B347-BA2782FA0126}">
      <dsp:nvSpPr>
        <dsp:cNvPr id="0" name=""/>
        <dsp:cNvSpPr/>
      </dsp:nvSpPr>
      <dsp:spPr>
        <a:xfrm rot="21577530">
          <a:off x="2932648" y="1473165"/>
          <a:ext cx="315276" cy="25407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21577530">
        <a:off x="2932648" y="1473165"/>
        <a:ext cx="315276" cy="254070"/>
      </dsp:txXfrm>
    </dsp:sp>
    <dsp:sp modelId="{A5336E56-B60B-45F5-8D4D-2475B5B76690}">
      <dsp:nvSpPr>
        <dsp:cNvPr id="0" name=""/>
        <dsp:cNvSpPr/>
      </dsp:nvSpPr>
      <dsp:spPr>
        <a:xfrm>
          <a:off x="3284851" y="495046"/>
          <a:ext cx="2217545" cy="2232083"/>
        </a:xfrm>
        <a:prstGeom prst="roundRect">
          <a:avLst>
            <a:gd name="adj" fmla="val 10000"/>
          </a:avLst>
        </a:prstGeom>
        <a:solidFill>
          <a:srgbClr val="F96B0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latin typeface="Segoe UI" pitchFamily="34" charset="0"/>
              <a:cs typeface="Segoe UI" pitchFamily="34" charset="0"/>
            </a:rPr>
            <a:t>Integrates 30 minutes of physical activity seamlessly into the school day</a:t>
          </a:r>
          <a:endParaRPr lang="en-US" sz="2100" b="1" kern="1200" dirty="0">
            <a:latin typeface="Segoe UI" pitchFamily="34" charset="0"/>
            <a:cs typeface="Segoe UI" pitchFamily="34" charset="0"/>
          </a:endParaRPr>
        </a:p>
      </dsp:txBody>
      <dsp:txXfrm>
        <a:off x="3284851" y="495046"/>
        <a:ext cx="2217545" cy="2232083"/>
      </dsp:txXfrm>
    </dsp:sp>
    <dsp:sp modelId="{DE777F7B-62F3-432B-9026-091741CC30E0}">
      <dsp:nvSpPr>
        <dsp:cNvPr id="0" name=""/>
        <dsp:cNvSpPr/>
      </dsp:nvSpPr>
      <dsp:spPr>
        <a:xfrm rot="21592859">
          <a:off x="5493225" y="1473833"/>
          <a:ext cx="315109" cy="26928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21592859">
        <a:off x="5493225" y="1473833"/>
        <a:ext cx="315109" cy="269288"/>
      </dsp:txXfrm>
    </dsp:sp>
    <dsp:sp modelId="{1FE9BB15-FC72-426D-A10B-3F443D6BE486}">
      <dsp:nvSpPr>
        <dsp:cNvPr id="0" name=""/>
        <dsp:cNvSpPr/>
      </dsp:nvSpPr>
      <dsp:spPr>
        <a:xfrm>
          <a:off x="5808342" y="456560"/>
          <a:ext cx="2471980" cy="2298044"/>
        </a:xfrm>
        <a:prstGeom prst="roundRect">
          <a:avLst>
            <a:gd name="adj" fmla="val 10000"/>
          </a:avLst>
        </a:prstGeom>
        <a:solidFill>
          <a:srgbClr val="00A5DB"/>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Segoe UI" pitchFamily="34" charset="0"/>
              <a:cs typeface="Segoe UI" pitchFamily="34" charset="0"/>
            </a:rPr>
            <a:t>Supports research connecting physical activity and academic performance</a:t>
          </a:r>
          <a:endParaRPr lang="en-US" sz="2000" b="1" kern="1200" dirty="0">
            <a:latin typeface="Segoe UI" pitchFamily="34" charset="0"/>
            <a:cs typeface="Segoe UI" pitchFamily="34" charset="0"/>
          </a:endParaRPr>
        </a:p>
      </dsp:txBody>
      <dsp:txXfrm>
        <a:off x="5808342" y="456560"/>
        <a:ext cx="2471980" cy="229804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E1E93B-68E3-4B8F-A895-5974F2F5E0A3}">
      <dsp:nvSpPr>
        <dsp:cNvPr id="0" name=""/>
        <dsp:cNvSpPr/>
      </dsp:nvSpPr>
      <dsp:spPr>
        <a:xfrm rot="5400000">
          <a:off x="5292787" y="-1240893"/>
          <a:ext cx="831889" cy="3819525"/>
        </a:xfrm>
        <a:prstGeom prst="round2SameRect">
          <a:avLst/>
        </a:prstGeom>
        <a:solidFill>
          <a:schemeClr val="tx1">
            <a:lumMod val="50000"/>
            <a:lumOff val="5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solidFill>
                <a:schemeClr val="bg1">
                  <a:lumMod val="95000"/>
                </a:schemeClr>
              </a:solidFill>
            </a:rPr>
            <a:t>43% - 1</a:t>
          </a:r>
          <a:r>
            <a:rPr lang="en-US" sz="2200" b="1" kern="1200" baseline="30000" dirty="0" smtClean="0">
              <a:solidFill>
                <a:schemeClr val="bg1">
                  <a:lumMod val="95000"/>
                </a:schemeClr>
              </a:solidFill>
            </a:rPr>
            <a:t>st</a:t>
          </a:r>
          <a:r>
            <a:rPr lang="en-US" sz="2200" b="1" kern="1200" dirty="0" smtClean="0">
              <a:solidFill>
                <a:schemeClr val="bg1">
                  <a:lumMod val="95000"/>
                </a:schemeClr>
              </a:solidFill>
            </a:rPr>
            <a:t> year</a:t>
          </a:r>
          <a:endParaRPr lang="en-US" sz="2200" b="1" kern="1200" dirty="0">
            <a:solidFill>
              <a:schemeClr val="bg1">
                <a:lumMod val="95000"/>
              </a:schemeClr>
            </a:solidFill>
          </a:endParaRPr>
        </a:p>
        <a:p>
          <a:pPr marL="228600" lvl="1" indent="-228600" algn="l" defTabSz="977900">
            <a:lnSpc>
              <a:spcPct val="90000"/>
            </a:lnSpc>
            <a:spcBef>
              <a:spcPct val="0"/>
            </a:spcBef>
            <a:spcAft>
              <a:spcPct val="15000"/>
            </a:spcAft>
            <a:buChar char="••"/>
          </a:pPr>
          <a:r>
            <a:rPr lang="en-US" sz="2200" b="1" kern="1200" dirty="0" smtClean="0">
              <a:solidFill>
                <a:schemeClr val="bg1">
                  <a:lumMod val="95000"/>
                </a:schemeClr>
              </a:solidFill>
            </a:rPr>
            <a:t>41% - 2</a:t>
          </a:r>
          <a:r>
            <a:rPr lang="en-US" sz="2200" b="1" kern="1200" baseline="30000" dirty="0" smtClean="0">
              <a:solidFill>
                <a:schemeClr val="bg1">
                  <a:lumMod val="95000"/>
                </a:schemeClr>
              </a:solidFill>
            </a:rPr>
            <a:t>nd, </a:t>
          </a:r>
          <a:r>
            <a:rPr lang="en-US" sz="2200" b="1" kern="1200" dirty="0" smtClean="0">
              <a:solidFill>
                <a:schemeClr val="bg1">
                  <a:lumMod val="95000"/>
                </a:schemeClr>
              </a:solidFill>
            </a:rPr>
            <a:t> 3</a:t>
          </a:r>
          <a:r>
            <a:rPr lang="en-US" sz="2200" b="1" kern="1200" baseline="30000" dirty="0" smtClean="0">
              <a:solidFill>
                <a:schemeClr val="bg1">
                  <a:lumMod val="95000"/>
                </a:schemeClr>
              </a:solidFill>
            </a:rPr>
            <a:t>rd</a:t>
          </a:r>
          <a:r>
            <a:rPr lang="en-US" sz="2200" b="1" kern="1200" dirty="0" smtClean="0">
              <a:solidFill>
                <a:schemeClr val="bg1">
                  <a:lumMod val="95000"/>
                </a:schemeClr>
              </a:solidFill>
            </a:rPr>
            <a:t> year</a:t>
          </a:r>
          <a:endParaRPr lang="en-US" sz="2200" b="1" kern="1200" dirty="0">
            <a:solidFill>
              <a:schemeClr val="bg1">
                <a:lumMod val="95000"/>
              </a:schemeClr>
            </a:solidFill>
          </a:endParaRPr>
        </a:p>
      </dsp:txBody>
      <dsp:txXfrm rot="5400000">
        <a:off x="5292787" y="-1240893"/>
        <a:ext cx="831889" cy="3819525"/>
      </dsp:txXfrm>
    </dsp:sp>
    <dsp:sp modelId="{9DF35D2B-732E-48AB-BBB4-FB0498C94902}">
      <dsp:nvSpPr>
        <dsp:cNvPr id="0" name=""/>
        <dsp:cNvSpPr/>
      </dsp:nvSpPr>
      <dsp:spPr>
        <a:xfrm>
          <a:off x="0" y="0"/>
          <a:ext cx="3797464" cy="1337553"/>
        </a:xfrm>
        <a:prstGeom prst="roundRect">
          <a:avLst/>
        </a:prstGeom>
        <a:solidFill>
          <a:srgbClr val="60C6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Tw Cen MT" pitchFamily="34" charset="0"/>
            </a:rPr>
            <a:t>Overweight, underweight,           or obese</a:t>
          </a:r>
          <a:endParaRPr lang="en-US" sz="2400" kern="1200" dirty="0"/>
        </a:p>
      </dsp:txBody>
      <dsp:txXfrm>
        <a:off x="0" y="0"/>
        <a:ext cx="3797464" cy="1337553"/>
      </dsp:txXfrm>
    </dsp:sp>
    <dsp:sp modelId="{18EC1C6E-B9FC-4BA2-8061-DB26821D12AE}">
      <dsp:nvSpPr>
        <dsp:cNvPr id="0" name=""/>
        <dsp:cNvSpPr/>
      </dsp:nvSpPr>
      <dsp:spPr>
        <a:xfrm rot="5400000">
          <a:off x="5296673" y="1204619"/>
          <a:ext cx="831889" cy="3814762"/>
        </a:xfrm>
        <a:prstGeom prst="round2SameRect">
          <a:avLst/>
        </a:prstGeom>
        <a:solidFill>
          <a:schemeClr val="tx1">
            <a:lumMod val="50000"/>
            <a:lumOff val="5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solidFill>
                <a:schemeClr val="bg1">
                  <a:lumMod val="95000"/>
                </a:schemeClr>
              </a:solidFill>
            </a:rPr>
            <a:t>20% - 1</a:t>
          </a:r>
          <a:r>
            <a:rPr lang="en-US" sz="2200" b="1" kern="1200" baseline="30000" dirty="0" smtClean="0">
              <a:solidFill>
                <a:schemeClr val="bg1">
                  <a:lumMod val="95000"/>
                </a:schemeClr>
              </a:solidFill>
            </a:rPr>
            <a:t>st</a:t>
          </a:r>
          <a:r>
            <a:rPr lang="en-US" sz="2200" b="1" kern="1200" dirty="0" smtClean="0">
              <a:solidFill>
                <a:schemeClr val="bg1">
                  <a:lumMod val="95000"/>
                </a:schemeClr>
              </a:solidFill>
            </a:rPr>
            <a:t> year</a:t>
          </a:r>
          <a:endParaRPr lang="en-US" sz="2200" b="1" kern="1200" dirty="0">
            <a:solidFill>
              <a:schemeClr val="bg1">
                <a:lumMod val="95000"/>
              </a:schemeClr>
            </a:solidFill>
          </a:endParaRPr>
        </a:p>
        <a:p>
          <a:pPr marL="228600" lvl="1" indent="-228600" algn="l" defTabSz="977900">
            <a:lnSpc>
              <a:spcPct val="90000"/>
            </a:lnSpc>
            <a:spcBef>
              <a:spcPct val="0"/>
            </a:spcBef>
            <a:spcAft>
              <a:spcPct val="15000"/>
            </a:spcAft>
            <a:buChar char="••"/>
          </a:pPr>
          <a:r>
            <a:rPr lang="en-US" sz="2200" b="1" kern="1200" dirty="0" smtClean="0">
              <a:solidFill>
                <a:schemeClr val="bg1">
                  <a:lumMod val="95000"/>
                </a:schemeClr>
              </a:solidFill>
            </a:rPr>
            <a:t>24% - 2</a:t>
          </a:r>
          <a:r>
            <a:rPr lang="en-US" sz="2200" b="1" kern="1200" baseline="30000" dirty="0" smtClean="0">
              <a:solidFill>
                <a:schemeClr val="bg1">
                  <a:lumMod val="95000"/>
                </a:schemeClr>
              </a:solidFill>
            </a:rPr>
            <a:t>nd</a:t>
          </a:r>
          <a:r>
            <a:rPr lang="en-US" sz="2200" b="1" kern="1200" dirty="0" smtClean="0">
              <a:solidFill>
                <a:schemeClr val="bg1">
                  <a:lumMod val="95000"/>
                </a:schemeClr>
              </a:solidFill>
            </a:rPr>
            <a:t> , 3</a:t>
          </a:r>
          <a:r>
            <a:rPr lang="en-US" sz="2200" b="1" kern="1200" baseline="30000" dirty="0" smtClean="0">
              <a:solidFill>
                <a:schemeClr val="bg1">
                  <a:lumMod val="95000"/>
                </a:schemeClr>
              </a:solidFill>
            </a:rPr>
            <a:t>rd</a:t>
          </a:r>
          <a:r>
            <a:rPr lang="en-US" sz="2200" b="1" kern="1200" dirty="0" smtClean="0">
              <a:solidFill>
                <a:schemeClr val="bg1">
                  <a:lumMod val="95000"/>
                </a:schemeClr>
              </a:solidFill>
            </a:rPr>
            <a:t> year</a:t>
          </a:r>
          <a:endParaRPr lang="en-US" sz="2200" b="1" kern="1200" dirty="0">
            <a:solidFill>
              <a:schemeClr val="bg1">
                <a:lumMod val="95000"/>
              </a:schemeClr>
            </a:solidFill>
          </a:endParaRPr>
        </a:p>
      </dsp:txBody>
      <dsp:txXfrm rot="5400000">
        <a:off x="5296673" y="1204619"/>
        <a:ext cx="831889" cy="3814762"/>
      </dsp:txXfrm>
    </dsp:sp>
    <dsp:sp modelId="{C58933D0-B4E3-4E0A-9463-F2DDBC1D31B7}">
      <dsp:nvSpPr>
        <dsp:cNvPr id="0" name=""/>
        <dsp:cNvSpPr/>
      </dsp:nvSpPr>
      <dsp:spPr>
        <a:xfrm>
          <a:off x="9516" y="2457296"/>
          <a:ext cx="3800476" cy="1404614"/>
        </a:xfrm>
        <a:prstGeom prst="roundRect">
          <a:avLst/>
        </a:prstGeom>
        <a:solidFill>
          <a:srgbClr val="F96B0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u="none" kern="1200" dirty="0" smtClean="0">
              <a:latin typeface="Tw Cen MT" pitchFamily="34" charset="0"/>
            </a:rPr>
            <a:t>Unable to achieve the HFZ for </a:t>
          </a:r>
          <a:r>
            <a:rPr lang="en-US" sz="2400" b="1" u="sng" kern="1200" dirty="0" smtClean="0">
              <a:latin typeface="Tw Cen MT" pitchFamily="34" charset="0"/>
            </a:rPr>
            <a:t>ANY</a:t>
          </a:r>
          <a:r>
            <a:rPr lang="en-US" sz="2400" b="1" kern="1200" dirty="0" smtClean="0">
              <a:latin typeface="Tw Cen MT" pitchFamily="34" charset="0"/>
            </a:rPr>
            <a:t> of the </a:t>
          </a:r>
          <a:r>
            <a:rPr lang="en-US" sz="2400" b="1" kern="1200" dirty="0" err="1" smtClean="0">
              <a:latin typeface="Tw Cen MT" pitchFamily="34" charset="0"/>
            </a:rPr>
            <a:t>Fitnessgram</a:t>
          </a:r>
          <a:r>
            <a:rPr lang="en-US" sz="2400" b="1" kern="1200" dirty="0" smtClean="0">
              <a:latin typeface="Tw Cen MT" pitchFamily="34" charset="0"/>
            </a:rPr>
            <a:t> assessments</a:t>
          </a:r>
          <a:endParaRPr lang="en-US" sz="2400" kern="1200" dirty="0"/>
        </a:p>
      </dsp:txBody>
      <dsp:txXfrm>
        <a:off x="9516" y="2457296"/>
        <a:ext cx="3800476" cy="1404614"/>
      </dsp:txXfrm>
    </dsp:sp>
    <dsp:sp modelId="{0B4F607A-32C0-4CE1-97D4-F80AEA5354B0}">
      <dsp:nvSpPr>
        <dsp:cNvPr id="0" name=""/>
        <dsp:cNvSpPr/>
      </dsp:nvSpPr>
      <dsp:spPr>
        <a:xfrm rot="5400000">
          <a:off x="5284762" y="-3509"/>
          <a:ext cx="831889" cy="3838575"/>
        </a:xfrm>
        <a:prstGeom prst="round2SameRect">
          <a:avLst/>
        </a:prstGeom>
        <a:solidFill>
          <a:schemeClr val="tx1">
            <a:lumMod val="50000"/>
            <a:lumOff val="5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solidFill>
                <a:schemeClr val="bg1">
                  <a:lumMod val="95000"/>
                </a:schemeClr>
              </a:solidFill>
            </a:rPr>
            <a:t>14% - 1</a:t>
          </a:r>
          <a:r>
            <a:rPr lang="en-US" sz="2200" b="1" kern="1200" baseline="30000" dirty="0" smtClean="0">
              <a:solidFill>
                <a:schemeClr val="bg1">
                  <a:lumMod val="95000"/>
                </a:schemeClr>
              </a:solidFill>
            </a:rPr>
            <a:t>st</a:t>
          </a:r>
          <a:r>
            <a:rPr lang="en-US" sz="2200" b="1" kern="1200" dirty="0" smtClean="0">
              <a:solidFill>
                <a:schemeClr val="bg1">
                  <a:lumMod val="95000"/>
                </a:schemeClr>
              </a:solidFill>
            </a:rPr>
            <a:t> year</a:t>
          </a:r>
          <a:endParaRPr lang="en-US" sz="2200" b="1" kern="1200" dirty="0">
            <a:solidFill>
              <a:schemeClr val="bg1">
                <a:lumMod val="95000"/>
              </a:schemeClr>
            </a:solidFill>
          </a:endParaRPr>
        </a:p>
        <a:p>
          <a:pPr marL="228600" lvl="1" indent="-228600" algn="l" defTabSz="977900">
            <a:lnSpc>
              <a:spcPct val="90000"/>
            </a:lnSpc>
            <a:spcBef>
              <a:spcPct val="0"/>
            </a:spcBef>
            <a:spcAft>
              <a:spcPct val="15000"/>
            </a:spcAft>
            <a:buChar char="••"/>
          </a:pPr>
          <a:r>
            <a:rPr lang="en-US" sz="2200" b="1" kern="1200" dirty="0" smtClean="0">
              <a:solidFill>
                <a:schemeClr val="bg1">
                  <a:lumMod val="95000"/>
                </a:schemeClr>
              </a:solidFill>
            </a:rPr>
            <a:t>19% - 2</a:t>
          </a:r>
          <a:r>
            <a:rPr lang="en-US" sz="2200" b="1" kern="1200" baseline="30000" dirty="0" smtClean="0">
              <a:solidFill>
                <a:schemeClr val="bg1">
                  <a:lumMod val="95000"/>
                </a:schemeClr>
              </a:solidFill>
            </a:rPr>
            <a:t>nd</a:t>
          </a:r>
          <a:r>
            <a:rPr lang="en-US" sz="2200" b="1" kern="1200" dirty="0" smtClean="0">
              <a:solidFill>
                <a:schemeClr val="bg1">
                  <a:lumMod val="95000"/>
                </a:schemeClr>
              </a:solidFill>
            </a:rPr>
            <a:t>, 3</a:t>
          </a:r>
          <a:r>
            <a:rPr lang="en-US" sz="2200" b="1" kern="1200" baseline="30000" dirty="0" smtClean="0">
              <a:solidFill>
                <a:schemeClr val="bg1">
                  <a:lumMod val="95000"/>
                </a:schemeClr>
              </a:solidFill>
            </a:rPr>
            <a:t>rd</a:t>
          </a:r>
          <a:r>
            <a:rPr lang="en-US" sz="2200" b="1" kern="1200" dirty="0" smtClean="0">
              <a:solidFill>
                <a:schemeClr val="bg1">
                  <a:lumMod val="95000"/>
                </a:schemeClr>
              </a:solidFill>
            </a:rPr>
            <a:t> year</a:t>
          </a:r>
          <a:endParaRPr lang="en-US" sz="2200" b="1" kern="1200" dirty="0">
            <a:solidFill>
              <a:schemeClr val="bg1">
                <a:lumMod val="95000"/>
              </a:schemeClr>
            </a:solidFill>
          </a:endParaRPr>
        </a:p>
      </dsp:txBody>
      <dsp:txXfrm rot="5400000">
        <a:off x="5284762" y="-3509"/>
        <a:ext cx="831889" cy="3838575"/>
      </dsp:txXfrm>
    </dsp:sp>
    <dsp:sp modelId="{0A6C27D9-724F-44A3-AB41-79FF36E181B9}">
      <dsp:nvSpPr>
        <dsp:cNvPr id="0" name=""/>
        <dsp:cNvSpPr/>
      </dsp:nvSpPr>
      <dsp:spPr>
        <a:xfrm>
          <a:off x="31599" y="1373926"/>
          <a:ext cx="3778402" cy="1039862"/>
        </a:xfrm>
        <a:prstGeom prst="roundRect">
          <a:avLst/>
        </a:prstGeom>
        <a:solidFill>
          <a:srgbClr val="00A5D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Tw Cen MT" pitchFamily="34" charset="0"/>
            </a:rPr>
            <a:t>Able to achieve HFZ in</a:t>
          </a:r>
          <a:r>
            <a:rPr lang="en-US" sz="2400" b="1" i="0" u="sng" kern="1200" dirty="0" smtClean="0">
              <a:latin typeface="Tw Cen MT" pitchFamily="34" charset="0"/>
            </a:rPr>
            <a:t> ALL five</a:t>
          </a:r>
          <a:r>
            <a:rPr lang="en-US" sz="2400" b="1" i="0" u="none" kern="1200" dirty="0" smtClean="0">
              <a:latin typeface="Tw Cen MT" pitchFamily="34" charset="0"/>
            </a:rPr>
            <a:t> of the </a:t>
          </a:r>
          <a:r>
            <a:rPr lang="en-US" sz="2400" b="1" i="0" u="none" kern="1200" dirty="0" err="1" smtClean="0">
              <a:latin typeface="Tw Cen MT" pitchFamily="34" charset="0"/>
            </a:rPr>
            <a:t>Fitnessgram</a:t>
          </a:r>
          <a:r>
            <a:rPr lang="en-US" sz="2400" b="1" i="0" u="none" kern="1200" dirty="0" smtClean="0">
              <a:latin typeface="Tw Cen MT" pitchFamily="34" charset="0"/>
            </a:rPr>
            <a:t> assessments</a:t>
          </a:r>
          <a:endParaRPr lang="en-US" sz="2400" u="none" kern="1200" dirty="0"/>
        </a:p>
      </dsp:txBody>
      <dsp:txXfrm>
        <a:off x="31599" y="1373926"/>
        <a:ext cx="3778402" cy="103986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F65B42-ACEE-4A37-A071-9AD6A6BF82D8}">
      <dsp:nvSpPr>
        <dsp:cNvPr id="0" name=""/>
        <dsp:cNvSpPr/>
      </dsp:nvSpPr>
      <dsp:spPr>
        <a:xfrm>
          <a:off x="1482176" y="525780"/>
          <a:ext cx="309415" cy="91440"/>
        </a:xfrm>
        <a:custGeom>
          <a:avLst/>
          <a:gdLst/>
          <a:ahLst/>
          <a:cxnLst/>
          <a:rect l="0" t="0" r="0" b="0"/>
          <a:pathLst>
            <a:path>
              <a:moveTo>
                <a:pt x="0" y="45720"/>
              </a:moveTo>
              <a:lnTo>
                <a:pt x="3094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28383" y="569799"/>
        <a:ext cx="17000" cy="3400"/>
      </dsp:txXfrm>
    </dsp:sp>
    <dsp:sp modelId="{8A70E311-47DC-40FB-87C3-5A754B98C25C}">
      <dsp:nvSpPr>
        <dsp:cNvPr id="0" name=""/>
        <dsp:cNvSpPr/>
      </dsp:nvSpPr>
      <dsp:spPr>
        <a:xfrm>
          <a:off x="5648" y="128001"/>
          <a:ext cx="1478328" cy="886997"/>
        </a:xfrm>
        <a:prstGeom prst="rect">
          <a:avLst/>
        </a:prstGeom>
        <a:solidFill>
          <a:srgbClr val="00A5DB"/>
        </a:solidFill>
        <a:ln w="25400" cap="flat" cmpd="sng" algn="ctr">
          <a:solidFill>
            <a:srgbClr val="00A5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smtClean="0">
              <a:latin typeface="Segoe UI" pitchFamily="34" charset="0"/>
              <a:cs typeface="Segoe UI" pitchFamily="34" charset="0"/>
            </a:rPr>
            <a:t>Attendance </a:t>
          </a:r>
          <a:endParaRPr lang="en-US" sz="1500" b="1" kern="1200" dirty="0">
            <a:latin typeface="Segoe UI" pitchFamily="34" charset="0"/>
            <a:cs typeface="Segoe UI" pitchFamily="34" charset="0"/>
          </a:endParaRPr>
        </a:p>
      </dsp:txBody>
      <dsp:txXfrm>
        <a:off x="5648" y="128001"/>
        <a:ext cx="1478328" cy="886997"/>
      </dsp:txXfrm>
    </dsp:sp>
    <dsp:sp modelId="{0698981F-ED34-413A-BE7F-18D2626F7886}">
      <dsp:nvSpPr>
        <dsp:cNvPr id="0" name=""/>
        <dsp:cNvSpPr/>
      </dsp:nvSpPr>
      <dsp:spPr>
        <a:xfrm>
          <a:off x="3300520" y="525780"/>
          <a:ext cx="309415" cy="91440"/>
        </a:xfrm>
        <a:custGeom>
          <a:avLst/>
          <a:gdLst/>
          <a:ahLst/>
          <a:cxnLst/>
          <a:rect l="0" t="0" r="0" b="0"/>
          <a:pathLst>
            <a:path>
              <a:moveTo>
                <a:pt x="0" y="45720"/>
              </a:moveTo>
              <a:lnTo>
                <a:pt x="3094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46727" y="569799"/>
        <a:ext cx="17000" cy="3400"/>
      </dsp:txXfrm>
    </dsp:sp>
    <dsp:sp modelId="{69DED930-F058-4250-B389-0D0AEDB21553}">
      <dsp:nvSpPr>
        <dsp:cNvPr id="0" name=""/>
        <dsp:cNvSpPr/>
      </dsp:nvSpPr>
      <dsp:spPr>
        <a:xfrm>
          <a:off x="1823991" y="128001"/>
          <a:ext cx="1478328" cy="886997"/>
        </a:xfrm>
        <a:prstGeom prst="rect">
          <a:avLst/>
        </a:prstGeom>
        <a:solidFill>
          <a:srgbClr val="00A5DB"/>
        </a:solidFill>
        <a:ln w="25400" cap="flat" cmpd="sng" algn="ctr">
          <a:solidFill>
            <a:srgbClr val="00A5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latin typeface="Segoe UI" pitchFamily="34" charset="0"/>
              <a:cs typeface="Segoe UI" pitchFamily="34" charset="0"/>
            </a:rPr>
            <a:t>Classroom behavior</a:t>
          </a:r>
          <a:endParaRPr lang="en-US" sz="1500" b="1" kern="1200" dirty="0">
            <a:latin typeface="Segoe UI" pitchFamily="34" charset="0"/>
            <a:cs typeface="Segoe UI" pitchFamily="34" charset="0"/>
          </a:endParaRPr>
        </a:p>
      </dsp:txBody>
      <dsp:txXfrm>
        <a:off x="1823991" y="128001"/>
        <a:ext cx="1478328" cy="886997"/>
      </dsp:txXfrm>
    </dsp:sp>
    <dsp:sp modelId="{879019F0-2623-45B1-947A-E3D4C467A6C7}">
      <dsp:nvSpPr>
        <dsp:cNvPr id="0" name=""/>
        <dsp:cNvSpPr/>
      </dsp:nvSpPr>
      <dsp:spPr>
        <a:xfrm>
          <a:off x="5118864" y="525780"/>
          <a:ext cx="309415" cy="91440"/>
        </a:xfrm>
        <a:custGeom>
          <a:avLst/>
          <a:gdLst/>
          <a:ahLst/>
          <a:cxnLst/>
          <a:rect l="0" t="0" r="0" b="0"/>
          <a:pathLst>
            <a:path>
              <a:moveTo>
                <a:pt x="0" y="45720"/>
              </a:moveTo>
              <a:lnTo>
                <a:pt x="3094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65071" y="569799"/>
        <a:ext cx="17000" cy="3400"/>
      </dsp:txXfrm>
    </dsp:sp>
    <dsp:sp modelId="{65FEB21F-9746-4B44-B4B3-B3D62E4E8D58}">
      <dsp:nvSpPr>
        <dsp:cNvPr id="0" name=""/>
        <dsp:cNvSpPr/>
      </dsp:nvSpPr>
      <dsp:spPr>
        <a:xfrm>
          <a:off x="3642335" y="128001"/>
          <a:ext cx="1478328" cy="886997"/>
        </a:xfrm>
        <a:prstGeom prst="rect">
          <a:avLst/>
        </a:prstGeom>
        <a:solidFill>
          <a:srgbClr val="00A5DB"/>
        </a:solidFill>
        <a:ln w="25400" cap="flat" cmpd="sng" algn="ctr">
          <a:solidFill>
            <a:srgbClr val="00A5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smtClean="0">
              <a:latin typeface="Segoe UI" pitchFamily="34" charset="0"/>
              <a:cs typeface="Segoe UI" pitchFamily="34" charset="0"/>
            </a:rPr>
            <a:t>Cognitive development</a:t>
          </a:r>
          <a:endParaRPr lang="en-US" sz="1500" b="1" kern="1200" dirty="0">
            <a:latin typeface="Segoe UI" pitchFamily="34" charset="0"/>
            <a:cs typeface="Segoe UI" pitchFamily="34" charset="0"/>
          </a:endParaRPr>
        </a:p>
      </dsp:txBody>
      <dsp:txXfrm>
        <a:off x="3642335" y="128001"/>
        <a:ext cx="1478328" cy="886997"/>
      </dsp:txXfrm>
    </dsp:sp>
    <dsp:sp modelId="{A7E47D38-8DA9-4266-874D-3A1197264FFF}">
      <dsp:nvSpPr>
        <dsp:cNvPr id="0" name=""/>
        <dsp:cNvSpPr/>
      </dsp:nvSpPr>
      <dsp:spPr>
        <a:xfrm>
          <a:off x="6937208" y="525780"/>
          <a:ext cx="309415" cy="91440"/>
        </a:xfrm>
        <a:custGeom>
          <a:avLst/>
          <a:gdLst/>
          <a:ahLst/>
          <a:cxnLst/>
          <a:rect l="0" t="0" r="0" b="0"/>
          <a:pathLst>
            <a:path>
              <a:moveTo>
                <a:pt x="0" y="45720"/>
              </a:moveTo>
              <a:lnTo>
                <a:pt x="3094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083415" y="569799"/>
        <a:ext cx="17000" cy="3400"/>
      </dsp:txXfrm>
    </dsp:sp>
    <dsp:sp modelId="{408463E1-E6D2-4BCA-A1C0-55FE1776C991}">
      <dsp:nvSpPr>
        <dsp:cNvPr id="0" name=""/>
        <dsp:cNvSpPr/>
      </dsp:nvSpPr>
      <dsp:spPr>
        <a:xfrm>
          <a:off x="5460679" y="128001"/>
          <a:ext cx="1478328" cy="886997"/>
        </a:xfrm>
        <a:prstGeom prst="rect">
          <a:avLst/>
        </a:prstGeom>
        <a:solidFill>
          <a:srgbClr val="00A5DB"/>
        </a:solidFill>
        <a:ln w="25400" cap="flat" cmpd="sng" algn="ctr">
          <a:solidFill>
            <a:srgbClr val="00A5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smtClean="0">
              <a:latin typeface="Segoe UI" pitchFamily="34" charset="0"/>
              <a:cs typeface="Segoe UI" pitchFamily="34" charset="0"/>
            </a:rPr>
            <a:t>Test scores</a:t>
          </a:r>
          <a:endParaRPr lang="en-US" sz="1500" b="1" kern="1200" dirty="0">
            <a:latin typeface="Segoe UI" pitchFamily="34" charset="0"/>
            <a:cs typeface="Segoe UI" pitchFamily="34" charset="0"/>
          </a:endParaRPr>
        </a:p>
      </dsp:txBody>
      <dsp:txXfrm>
        <a:off x="5460679" y="128001"/>
        <a:ext cx="1478328" cy="886997"/>
      </dsp:txXfrm>
    </dsp:sp>
    <dsp:sp modelId="{61CBC3B9-6211-4354-B7DA-BD34630D4AE9}">
      <dsp:nvSpPr>
        <dsp:cNvPr id="0" name=""/>
        <dsp:cNvSpPr/>
      </dsp:nvSpPr>
      <dsp:spPr>
        <a:xfrm>
          <a:off x="7279023" y="128001"/>
          <a:ext cx="1478328" cy="886997"/>
        </a:xfrm>
        <a:prstGeom prst="rect">
          <a:avLst/>
        </a:prstGeom>
        <a:solidFill>
          <a:srgbClr val="00A5DB"/>
        </a:solidFill>
        <a:ln w="25400" cap="flat" cmpd="sng" algn="ctr">
          <a:solidFill>
            <a:srgbClr val="00A5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smtClean="0">
              <a:latin typeface="Segoe UI" pitchFamily="34" charset="0"/>
              <a:cs typeface="Segoe UI" pitchFamily="34" charset="0"/>
            </a:rPr>
            <a:t>Academic performance</a:t>
          </a:r>
          <a:endParaRPr lang="en-US" sz="1500" b="1" kern="1200" dirty="0">
            <a:latin typeface="Segoe UI" pitchFamily="34" charset="0"/>
            <a:cs typeface="Segoe UI" pitchFamily="34" charset="0"/>
          </a:endParaRPr>
        </a:p>
      </dsp:txBody>
      <dsp:txXfrm>
        <a:off x="7279023" y="128001"/>
        <a:ext cx="1478328" cy="88699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A03B71-8A53-4D0C-A7F1-936C6BC32343}">
      <dsp:nvSpPr>
        <dsp:cNvPr id="0" name=""/>
        <dsp:cNvSpPr/>
      </dsp:nvSpPr>
      <dsp:spPr>
        <a:xfrm>
          <a:off x="0" y="0"/>
          <a:ext cx="8420043" cy="2313016"/>
        </a:xfrm>
        <a:prstGeom prst="roundRect">
          <a:avLst>
            <a:gd name="adj" fmla="val 10000"/>
          </a:avLst>
        </a:prstGeom>
        <a:solidFill>
          <a:schemeClr val="tx2">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EDD81687-3787-4889-B642-E15C099D5592}">
      <dsp:nvSpPr>
        <dsp:cNvPr id="0" name=""/>
        <dsp:cNvSpPr/>
      </dsp:nvSpPr>
      <dsp:spPr>
        <a:xfrm>
          <a:off x="252601" y="308402"/>
          <a:ext cx="2473387" cy="169621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ADFD05-41EF-4B09-85C7-D399B7A6D5A9}">
      <dsp:nvSpPr>
        <dsp:cNvPr id="0" name=""/>
        <dsp:cNvSpPr/>
      </dsp:nvSpPr>
      <dsp:spPr>
        <a:xfrm rot="10800000">
          <a:off x="252601" y="2313016"/>
          <a:ext cx="2473387" cy="2827019"/>
        </a:xfrm>
        <a:prstGeom prst="wedgeRectCallou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en-US" sz="3200" kern="1200" dirty="0" smtClean="0">
              <a:effectLst>
                <a:outerShdw blurRad="50800" dist="38100" dir="2700000" algn="tl" rotWithShape="0">
                  <a:prstClr val="black">
                    <a:alpha val="40000"/>
                  </a:prstClr>
                </a:outerShdw>
              </a:effectLst>
              <a:latin typeface="Constantia"/>
              <a:cs typeface="Constantia"/>
            </a:rPr>
            <a:t>Scored </a:t>
          </a:r>
          <a:r>
            <a:rPr lang="en-US" sz="4000" kern="1200" dirty="0" smtClean="0">
              <a:effectLst>
                <a:outerShdw blurRad="50800" dist="38100" dir="2700000" algn="tl" rotWithShape="0">
                  <a:prstClr val="black">
                    <a:alpha val="40000"/>
                  </a:prstClr>
                </a:outerShdw>
              </a:effectLst>
              <a:latin typeface="Constantia"/>
              <a:cs typeface="Constantia"/>
            </a:rPr>
            <a:t>HIGHER </a:t>
          </a:r>
          <a:r>
            <a:rPr lang="en-US" sz="3200" kern="1200" dirty="0" smtClean="0">
              <a:effectLst>
                <a:outerShdw blurRad="50800" dist="38100" dir="2700000" algn="tl" rotWithShape="0">
                  <a:prstClr val="black">
                    <a:alpha val="40000"/>
                  </a:prstClr>
                </a:outerShdw>
              </a:effectLst>
              <a:latin typeface="Constantia"/>
              <a:cs typeface="Constantia"/>
            </a:rPr>
            <a:t>in Math &amp; Reading</a:t>
          </a:r>
          <a:endParaRPr lang="en-US" sz="3200" kern="1200" dirty="0">
            <a:effectLst>
              <a:outerShdw blurRad="50800" dist="38100" dir="2700000" algn="tl" rotWithShape="0">
                <a:prstClr val="black">
                  <a:alpha val="40000"/>
                </a:prstClr>
              </a:outerShdw>
            </a:effectLst>
            <a:latin typeface="Constantia"/>
            <a:cs typeface="Constantia"/>
          </a:endParaRPr>
        </a:p>
      </dsp:txBody>
      <dsp:txXfrm rot="10800000">
        <a:off x="252601" y="2313016"/>
        <a:ext cx="2473387" cy="2827019"/>
      </dsp:txXfrm>
    </dsp:sp>
    <dsp:sp modelId="{0809C143-B48A-44E3-80F1-38200B7BC544}">
      <dsp:nvSpPr>
        <dsp:cNvPr id="0" name=""/>
        <dsp:cNvSpPr/>
      </dsp:nvSpPr>
      <dsp:spPr>
        <a:xfrm>
          <a:off x="2973327" y="308402"/>
          <a:ext cx="2473387" cy="169621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D96E1A-2C97-4B34-B8A2-20A87A0B7629}">
      <dsp:nvSpPr>
        <dsp:cNvPr id="0" name=""/>
        <dsp:cNvSpPr/>
      </dsp:nvSpPr>
      <dsp:spPr>
        <a:xfrm rot="10800000">
          <a:off x="2973327" y="2313016"/>
          <a:ext cx="2473387" cy="2827019"/>
        </a:xfrm>
        <a:prstGeom prst="wedgeRectCallout">
          <a:avLst/>
        </a:prstGeom>
        <a:solidFill>
          <a:srgbClr val="33CC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en-US" sz="3200" kern="1200" dirty="0" smtClean="0">
              <a:effectLst>
                <a:outerShdw blurRad="50800" dist="38100" dir="2700000" algn="tl" rotWithShape="0">
                  <a:prstClr val="black">
                    <a:alpha val="40000"/>
                  </a:prstClr>
                </a:outerShdw>
              </a:effectLst>
              <a:latin typeface="Constantia"/>
              <a:cs typeface="Constantia"/>
            </a:rPr>
            <a:t>Had </a:t>
          </a:r>
          <a:r>
            <a:rPr lang="en-US" sz="4000" kern="1200" dirty="0" smtClean="0">
              <a:effectLst>
                <a:outerShdw blurRad="50800" dist="38100" dir="2700000" algn="tl" rotWithShape="0">
                  <a:prstClr val="black">
                    <a:alpha val="40000"/>
                  </a:prstClr>
                </a:outerShdw>
              </a:effectLst>
              <a:latin typeface="Constantia"/>
              <a:cs typeface="Constantia"/>
            </a:rPr>
            <a:t>FEWER</a:t>
          </a:r>
          <a:r>
            <a:rPr lang="en-US" sz="3200" kern="1200" dirty="0" smtClean="0">
              <a:effectLst>
                <a:outerShdw blurRad="50800" dist="38100" dir="2700000" algn="tl" rotWithShape="0">
                  <a:prstClr val="black">
                    <a:alpha val="40000"/>
                  </a:prstClr>
                </a:outerShdw>
              </a:effectLst>
              <a:latin typeface="Constantia"/>
              <a:cs typeface="Constantia"/>
            </a:rPr>
            <a:t> discipline referrals </a:t>
          </a:r>
          <a:endParaRPr lang="en-US" sz="3200" kern="1200" dirty="0">
            <a:effectLst>
              <a:outerShdw blurRad="50800" dist="38100" dir="2700000" algn="tl" rotWithShape="0">
                <a:prstClr val="black">
                  <a:alpha val="40000"/>
                </a:prstClr>
              </a:outerShdw>
            </a:effectLst>
            <a:latin typeface="Constantia"/>
            <a:cs typeface="Constantia"/>
          </a:endParaRPr>
        </a:p>
      </dsp:txBody>
      <dsp:txXfrm rot="10800000">
        <a:off x="2973327" y="2313016"/>
        <a:ext cx="2473387" cy="2827019"/>
      </dsp:txXfrm>
    </dsp:sp>
    <dsp:sp modelId="{EA4FC869-F55A-41A9-B0F6-3E5F8433956E}">
      <dsp:nvSpPr>
        <dsp:cNvPr id="0" name=""/>
        <dsp:cNvSpPr/>
      </dsp:nvSpPr>
      <dsp:spPr>
        <a:xfrm>
          <a:off x="5694054" y="308402"/>
          <a:ext cx="2473387" cy="169621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A6D2E2-4720-4E4E-ADD1-7FF53F4041C4}">
      <dsp:nvSpPr>
        <dsp:cNvPr id="0" name=""/>
        <dsp:cNvSpPr/>
      </dsp:nvSpPr>
      <dsp:spPr>
        <a:xfrm rot="10800000">
          <a:off x="5733380" y="2313016"/>
          <a:ext cx="2473387" cy="2827019"/>
        </a:xfrm>
        <a:prstGeom prst="wedgeRectCallout">
          <a:avLst/>
        </a:prstGeom>
        <a:solidFill>
          <a:schemeClr val="accent4">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en-US" sz="3200" kern="1200" dirty="0" smtClean="0">
              <a:effectLst>
                <a:outerShdw blurRad="50800" dist="38100" dir="2700000" algn="tl" rotWithShape="0">
                  <a:prstClr val="black">
                    <a:alpha val="40000"/>
                  </a:prstClr>
                </a:outerShdw>
              </a:effectLst>
              <a:latin typeface="Constantia"/>
              <a:cs typeface="Constantia"/>
            </a:rPr>
            <a:t>And </a:t>
          </a:r>
          <a:r>
            <a:rPr lang="en-US" sz="4000" kern="1200" dirty="0" smtClean="0">
              <a:effectLst>
                <a:outerShdw blurRad="50800" dist="38100" dir="2700000" algn="tl" rotWithShape="0">
                  <a:prstClr val="black">
                    <a:alpha val="40000"/>
                  </a:prstClr>
                </a:outerShdw>
              </a:effectLst>
              <a:latin typeface="Constantia"/>
              <a:cs typeface="Constantia"/>
            </a:rPr>
            <a:t>BETTER</a:t>
          </a:r>
          <a:r>
            <a:rPr lang="en-US" sz="3200" kern="1200" dirty="0" smtClean="0">
              <a:effectLst>
                <a:outerShdw blurRad="50800" dist="38100" dir="2700000" algn="tl" rotWithShape="0">
                  <a:prstClr val="black">
                    <a:alpha val="40000"/>
                  </a:prstClr>
                </a:outerShdw>
              </a:effectLst>
              <a:latin typeface="Constantia"/>
              <a:cs typeface="Constantia"/>
            </a:rPr>
            <a:t> attendance</a:t>
          </a:r>
          <a:endParaRPr lang="en-US" sz="3200" kern="1200" dirty="0">
            <a:effectLst>
              <a:outerShdw blurRad="50800" dist="38100" dir="2700000" algn="tl" rotWithShape="0">
                <a:prstClr val="black">
                  <a:alpha val="40000"/>
                </a:prstClr>
              </a:outerShdw>
            </a:effectLst>
            <a:latin typeface="Constantia"/>
            <a:cs typeface="Constantia"/>
          </a:endParaRPr>
        </a:p>
      </dsp:txBody>
      <dsp:txXfrm rot="10800000">
        <a:off x="5733380" y="2313016"/>
        <a:ext cx="2473387" cy="28270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295536-DA5C-4CD5-A7DE-56B584DBE7AB}" type="datetimeFigureOut">
              <a:rPr lang="en-US" smtClean="0"/>
              <a:pPr/>
              <a:t>3/31/2015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7F30A2-F4C3-43C2-8831-62164169D459}" type="slidenum">
              <a:rPr lang="en-US" smtClean="0"/>
              <a:pPr/>
              <a:t>‹#›</a:t>
            </a:fld>
            <a:endParaRPr lang="en-US"/>
          </a:p>
        </p:txBody>
      </p:sp>
    </p:spTree>
    <p:extLst>
      <p:ext uri="{BB962C8B-B14F-4D97-AF65-F5344CB8AC3E}">
        <p14:creationId xmlns:p14="http://schemas.microsoft.com/office/powerpoint/2010/main" xmlns="" val="258074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On </a:t>
            </a:r>
            <a:r>
              <a:rPr lang="en-US" b="0" u="sng" dirty="0" smtClean="0"/>
              <a:t>_date__,</a:t>
            </a:r>
            <a:r>
              <a:rPr lang="en-US" b="0" dirty="0" smtClean="0"/>
              <a:t> ___</a:t>
            </a:r>
            <a:r>
              <a:rPr lang="en-US" b="0" u="sng" dirty="0" smtClean="0"/>
              <a:t>name</a:t>
            </a:r>
            <a:r>
              <a:rPr lang="en-US" b="0" dirty="0" smtClean="0"/>
              <a:t>__, ___</a:t>
            </a:r>
            <a:r>
              <a:rPr lang="en-US" b="0" u="sng" dirty="0" smtClean="0"/>
              <a:t>name</a:t>
            </a:r>
            <a:r>
              <a:rPr lang="en-US" b="0" dirty="0" smtClean="0"/>
              <a:t>__,  and ___</a:t>
            </a:r>
            <a:r>
              <a:rPr lang="en-US" b="0" u="sng" dirty="0" smtClean="0"/>
              <a:t>name</a:t>
            </a:r>
            <a:r>
              <a:rPr lang="en-US" b="0" dirty="0" smtClean="0"/>
              <a:t>_</a:t>
            </a:r>
            <a:r>
              <a:rPr lang="en-US" b="0" baseline="0" dirty="0" smtClean="0"/>
              <a:t> attended the Power Up for 30 training. As a team, we learned about the benefits of physical activity for the body and mind. Not only does it help make our kids healthier, but research supports physical activity also improves attendance, academics, and attention. We were sold on its benefits and created a plan to enhance what our school is already doing by adding physical activity throughout the day. </a:t>
            </a:r>
            <a:endParaRPr lang="en-US" b="0" dirty="0"/>
          </a:p>
          <a:p>
            <a:endParaRPr lang="en-US" b="1" dirty="0"/>
          </a:p>
          <a:p>
            <a:endParaRPr lang="en-US" dirty="0"/>
          </a:p>
        </p:txBody>
      </p:sp>
      <p:sp>
        <p:nvSpPr>
          <p:cNvPr id="4" name="Slide Number Placeholder 3"/>
          <p:cNvSpPr>
            <a:spLocks noGrp="1"/>
          </p:cNvSpPr>
          <p:nvPr>
            <p:ph type="sldNum" sz="quarter" idx="10"/>
          </p:nvPr>
        </p:nvSpPr>
        <p:spPr/>
        <p:txBody>
          <a:bodyPr/>
          <a:lstStyle/>
          <a:p>
            <a:fld id="{0220D110-8287-43B8-88E4-856B43729222}" type="slidenum">
              <a:rPr lang="en-US" smtClean="0"/>
              <a:pPr/>
              <a:t>1</a:t>
            </a:fld>
            <a:endParaRPr lang="en-US"/>
          </a:p>
        </p:txBody>
      </p:sp>
    </p:spTree>
    <p:extLst>
      <p:ext uri="{BB962C8B-B14F-4D97-AF65-F5344CB8AC3E}">
        <p14:creationId xmlns:p14="http://schemas.microsoft.com/office/powerpoint/2010/main" xmlns="" val="3109698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0296">
              <a:defRPr/>
            </a:pPr>
            <a:r>
              <a:rPr lang="en-US" dirty="0" smtClean="0"/>
              <a:t>Here</a:t>
            </a:r>
            <a:r>
              <a:rPr lang="en-US" baseline="0" dirty="0" smtClean="0"/>
              <a:t> is what the Piloted Power Up for 30 school teachers had to say about the program and their schools. One administrator even lost 30 </a:t>
            </a:r>
            <a:r>
              <a:rPr lang="en-US" baseline="0" dirty="0" err="1" smtClean="0"/>
              <a:t>lbs</a:t>
            </a:r>
            <a:r>
              <a:rPr lang="en-US" baseline="0" dirty="0" smtClean="0"/>
              <a:t> from helping out with a student before school program!</a:t>
            </a:r>
            <a:endParaRPr lang="en-US" dirty="0"/>
          </a:p>
        </p:txBody>
      </p:sp>
      <p:sp>
        <p:nvSpPr>
          <p:cNvPr id="4" name="Slide Number Placeholder 3"/>
          <p:cNvSpPr>
            <a:spLocks noGrp="1"/>
          </p:cNvSpPr>
          <p:nvPr>
            <p:ph type="sldNum" sz="quarter" idx="10"/>
          </p:nvPr>
        </p:nvSpPr>
        <p:spPr/>
        <p:txBody>
          <a:bodyPr/>
          <a:lstStyle/>
          <a:p>
            <a:fld id="{13FFD0EE-7D05-A741-B84D-8B76BCFC4B36}" type="slidenum">
              <a:rPr lang="en-US" smtClean="0"/>
              <a:pPr/>
              <a:t>10</a:t>
            </a:fld>
            <a:endParaRPr lang="en-US"/>
          </a:p>
        </p:txBody>
      </p:sp>
    </p:spTree>
    <p:extLst>
      <p:ext uri="{BB962C8B-B14F-4D97-AF65-F5344CB8AC3E}">
        <p14:creationId xmlns:p14="http://schemas.microsoft.com/office/powerpoint/2010/main" xmlns="" val="3465725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Remove italics</a:t>
            </a:r>
            <a:r>
              <a:rPr lang="en-US" b="1" i="1" baseline="0" dirty="0" smtClean="0"/>
              <a:t> and fill-in with your school’s plan details…read through and explain plans. Consider having a print out of your plan to show school members. </a:t>
            </a:r>
          </a:p>
          <a:p>
            <a:endParaRPr lang="en-US" i="1" baseline="0" dirty="0" smtClean="0"/>
          </a:p>
          <a:p>
            <a:r>
              <a:rPr lang="en-US" i="1" baseline="0" dirty="0" smtClean="0"/>
              <a:t>What plan did you choose: Before/after, classroom, recess, and/or school wide?...Will ALL students be involved from the start or is the a long-term goal? If not ALL students at first, then which students will be targeted first?</a:t>
            </a:r>
          </a:p>
          <a:p>
            <a:endParaRPr lang="en-US" i="1" baseline="0" dirty="0" smtClean="0"/>
          </a:p>
          <a:p>
            <a:r>
              <a:rPr lang="en-US" i="1" baseline="0" dirty="0" smtClean="0"/>
              <a:t>What resources will you use and how will you give access to those leading the activities (i.e. share folder on fileserver, Dropbox Folder, email, handout in staff mailbox, etc.)</a:t>
            </a:r>
          </a:p>
          <a:p>
            <a:endParaRPr lang="en-US" i="1" baseline="0" dirty="0" smtClean="0"/>
          </a:p>
          <a:p>
            <a:r>
              <a:rPr lang="en-US" i="1" baseline="0" dirty="0" smtClean="0"/>
              <a:t>When will you begin your plan and what times of day/days per week would you like to se the activity take place?</a:t>
            </a:r>
          </a:p>
          <a:p>
            <a:endParaRPr lang="en-US" i="1" dirty="0" smtClean="0"/>
          </a:p>
          <a:p>
            <a:r>
              <a:rPr lang="en-US" i="1" dirty="0" smtClean="0"/>
              <a:t>Who will you need</a:t>
            </a:r>
            <a:r>
              <a:rPr lang="en-US" i="1" baseline="0" dirty="0" smtClean="0"/>
              <a:t> support from? Who will help our the Power Up for 30 team in making the plan a success. Leave the door open for volunteers and the next meeting for bringing the plan “to life.”</a:t>
            </a:r>
            <a:endParaRPr lang="en-US" i="1" dirty="0"/>
          </a:p>
        </p:txBody>
      </p:sp>
      <p:sp>
        <p:nvSpPr>
          <p:cNvPr id="4" name="Slide Number Placeholder 3"/>
          <p:cNvSpPr>
            <a:spLocks noGrp="1"/>
          </p:cNvSpPr>
          <p:nvPr>
            <p:ph type="sldNum" sz="quarter" idx="10"/>
          </p:nvPr>
        </p:nvSpPr>
        <p:spPr/>
        <p:txBody>
          <a:bodyPr/>
          <a:lstStyle/>
          <a:p>
            <a:fld id="{6B393BC5-7E78-4507-BA53-3E9FE272A87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questions and feedback. If you should have any additional questions that you need assistance on answering, please contact padra.franks@healthmpowers.org</a:t>
            </a:r>
            <a:endParaRPr lang="en-US" dirty="0"/>
          </a:p>
        </p:txBody>
      </p:sp>
      <p:sp>
        <p:nvSpPr>
          <p:cNvPr id="4" name="Slide Number Placeholder 3"/>
          <p:cNvSpPr>
            <a:spLocks noGrp="1"/>
          </p:cNvSpPr>
          <p:nvPr>
            <p:ph type="sldNum" sz="quarter" idx="10"/>
          </p:nvPr>
        </p:nvSpPr>
        <p:spPr/>
        <p:txBody>
          <a:bodyPr/>
          <a:lstStyle/>
          <a:p>
            <a:fld id="{0220D110-8287-43B8-88E4-856B43729222}" type="slidenum">
              <a:rPr lang="en-US" smtClean="0"/>
              <a:pPr/>
              <a:t>12</a:t>
            </a:fld>
            <a:endParaRPr lang="en-US"/>
          </a:p>
        </p:txBody>
      </p:sp>
    </p:spTree>
    <p:extLst>
      <p:ext uri="{BB962C8B-B14F-4D97-AF65-F5344CB8AC3E}">
        <p14:creationId xmlns:p14="http://schemas.microsoft.com/office/powerpoint/2010/main" xmlns="" val="3109698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initiative is supported by DOE and GA Department of Public Health to increase physical activity. The research is out there showing the benefits and we are excited to bring this to our school.</a:t>
            </a:r>
          </a:p>
          <a:p>
            <a:endParaRPr lang="en-US" dirty="0"/>
          </a:p>
        </p:txBody>
      </p:sp>
      <p:sp>
        <p:nvSpPr>
          <p:cNvPr id="4" name="Slide Number Placeholder 3"/>
          <p:cNvSpPr>
            <a:spLocks noGrp="1"/>
          </p:cNvSpPr>
          <p:nvPr>
            <p:ph type="sldNum" sz="quarter" idx="10"/>
          </p:nvPr>
        </p:nvSpPr>
        <p:spPr/>
        <p:txBody>
          <a:bodyPr/>
          <a:lstStyle/>
          <a:p>
            <a:fld id="{6B393BC5-7E78-4507-BA53-3E9FE272A87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national recommendation of physical activity is 60 minutes per day. Since 95% of today’s youth attends school for approximately 7 hours a day, the hope is that at least 30 of these minutes will be earned while at school, if not more when adding-in Physical Education class!</a:t>
            </a:r>
          </a:p>
          <a:p>
            <a:endParaRPr lang="en-US" dirty="0" smtClean="0"/>
          </a:p>
          <a:p>
            <a:r>
              <a:rPr lang="en-US" dirty="0" smtClean="0"/>
              <a:t>Our plan is to increase</a:t>
            </a:r>
            <a:r>
              <a:rPr lang="en-US" baseline="0" dirty="0" smtClean="0"/>
              <a:t> physical activity through  ____________________________. </a:t>
            </a:r>
            <a:r>
              <a:rPr lang="en-US" i="1" baseline="0" dirty="0" smtClean="0"/>
              <a:t>(please insert before/after school program, in the classroom, at recess, or school-wide physical activity program)</a:t>
            </a:r>
            <a:endParaRPr lang="en-US" i="1" dirty="0" smtClean="0"/>
          </a:p>
          <a:p>
            <a:endParaRPr lang="en-US" dirty="0" smtClean="0"/>
          </a:p>
          <a:p>
            <a:r>
              <a:rPr lang="en-US" i="0" dirty="0" smtClean="0"/>
              <a:t>Before</a:t>
            </a:r>
            <a:r>
              <a:rPr lang="en-US" i="0" baseline="0" dirty="0" smtClean="0"/>
              <a:t> you become overwhelmed, the goal is to not interrupt your already existing day (as we know how jammed packed it is already) but to enhance what is already going on at school by adding physical activity within our already existing routines. </a:t>
            </a:r>
            <a:endParaRPr lang="en-US" i="0" dirty="0"/>
          </a:p>
        </p:txBody>
      </p:sp>
      <p:sp>
        <p:nvSpPr>
          <p:cNvPr id="4" name="Slide Number Placeholder 3"/>
          <p:cNvSpPr>
            <a:spLocks noGrp="1"/>
          </p:cNvSpPr>
          <p:nvPr>
            <p:ph type="sldNum" sz="quarter" idx="10"/>
          </p:nvPr>
        </p:nvSpPr>
        <p:spPr/>
        <p:txBody>
          <a:bodyPr/>
          <a:lstStyle/>
          <a:p>
            <a:fld id="{6B393BC5-7E78-4507-BA53-3E9FE272A87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the state-wide </a:t>
            </a:r>
            <a:r>
              <a:rPr lang="en-US" baseline="0" dirty="0" err="1" smtClean="0"/>
              <a:t>Fitnessgram</a:t>
            </a:r>
            <a:r>
              <a:rPr lang="en-US" baseline="0" dirty="0" smtClean="0"/>
              <a:t> data representing over 1 million students, we see the following…</a:t>
            </a:r>
          </a:p>
          <a:p>
            <a:r>
              <a:rPr lang="en-US" baseline="0" dirty="0" smtClean="0"/>
              <a:t>Just a little bit of background on how Power Up for 30 really began. FitnessGram is the standard measurement of testing in Physical Education. It measures 5 components: (body composition, aerobic capacity (PACER, 1 mile), flexibility (back-saver sit and reach), muscular strength (push-ups), and muscular endurance (curl-ups).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no PASS or FAIL, but what we call the Healthy Fitness Zone (HFZ). Through scientific research, ranges have been established for each component based upon age and gender to distinguish what is “Healthy” and therefore falling in the HFZ. The initiative is truly fueled by Georgia’s FitnessGram data from 2012 and 2012-2013 school years.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Here is how GA students SHAPE out…</a:t>
            </a:r>
          </a:p>
          <a:p>
            <a:pPr marL="171450" indent="-171450">
              <a:buFont typeface="Arial" panose="020B0604020202020204" pitchFamily="34" charset="0"/>
              <a:buChar char="•"/>
            </a:pPr>
            <a:r>
              <a:rPr lang="en-US" baseline="0" dirty="0" smtClean="0"/>
              <a:t>the first set of FitnessGram testing components, body composition, decreased from the 1</a:t>
            </a:r>
            <a:r>
              <a:rPr lang="en-US" baseline="30000" dirty="0" smtClean="0"/>
              <a:t>st</a:t>
            </a:r>
            <a:r>
              <a:rPr lang="en-US" baseline="0" dirty="0" smtClean="0"/>
              <a:t> year to the 2</a:t>
            </a:r>
            <a:r>
              <a:rPr lang="en-US" baseline="30000" dirty="0" smtClean="0"/>
              <a:t>nd</a:t>
            </a:r>
            <a:r>
              <a:rPr lang="en-US" baseline="0" dirty="0" smtClean="0"/>
              <a:t> and 3</a:t>
            </a:r>
            <a:r>
              <a:rPr lang="en-US" baseline="30000" dirty="0" smtClean="0"/>
              <a:t>rd</a:t>
            </a:r>
            <a:r>
              <a:rPr lang="en-US" baseline="0" dirty="0" smtClean="0"/>
              <a:t> </a:t>
            </a:r>
            <a:r>
              <a:rPr lang="en-US" baseline="30000" dirty="0" smtClean="0"/>
              <a:t> </a:t>
            </a:r>
            <a:r>
              <a:rPr lang="en-US" baseline="0" dirty="0" smtClean="0"/>
              <a:t>in the percentage of overweight, underweight, and obese 4</a:t>
            </a:r>
            <a:r>
              <a:rPr lang="en-US" baseline="30000" dirty="0" smtClean="0"/>
              <a:t>th</a:t>
            </a:r>
            <a:r>
              <a:rPr lang="en-US" baseline="0" dirty="0" smtClean="0"/>
              <a:t>-12</a:t>
            </a:r>
            <a:r>
              <a:rPr lang="en-US" baseline="30000" dirty="0" smtClean="0"/>
              <a:t>th</a:t>
            </a:r>
            <a:r>
              <a:rPr lang="en-US" baseline="0" dirty="0" smtClean="0"/>
              <a:t> graders…this is good!</a:t>
            </a:r>
          </a:p>
          <a:p>
            <a:pPr marL="171450" indent="-171450">
              <a:buFont typeface="Arial" panose="020B0604020202020204" pitchFamily="34" charset="0"/>
              <a:buChar char="•"/>
            </a:pPr>
            <a:r>
              <a:rPr lang="en-US" baseline="0" dirty="0" smtClean="0"/>
              <a:t>The second box (blue) looks at the students, grades 4</a:t>
            </a:r>
            <a:r>
              <a:rPr lang="en-US" baseline="30000" dirty="0" smtClean="0"/>
              <a:t>th</a:t>
            </a:r>
            <a:r>
              <a:rPr lang="en-US" baseline="0" dirty="0" smtClean="0"/>
              <a:t> through 12</a:t>
            </a:r>
            <a:r>
              <a:rPr lang="en-US" baseline="30000" dirty="0" smtClean="0"/>
              <a:t>th</a:t>
            </a:r>
            <a:r>
              <a:rPr lang="en-US" baseline="0" dirty="0" smtClean="0"/>
              <a:t>, increased in the percentage of students who were able to achieve the Healthy Fitness Zone in ALL 5 FitnessGram assessments. The percentage of students increased from the 1</a:t>
            </a:r>
            <a:r>
              <a:rPr lang="en-US" baseline="30000" dirty="0" smtClean="0"/>
              <a:t>st</a:t>
            </a:r>
            <a:r>
              <a:rPr lang="en-US" baseline="0" dirty="0" smtClean="0"/>
              <a:t> to 2</a:t>
            </a:r>
            <a:r>
              <a:rPr lang="en-US" baseline="30000" dirty="0" smtClean="0"/>
              <a:t>nd</a:t>
            </a:r>
            <a:r>
              <a:rPr lang="en-US" baseline="0" dirty="0" smtClean="0"/>
              <a:t> year/3</a:t>
            </a:r>
            <a:r>
              <a:rPr lang="en-US" baseline="30000" dirty="0" smtClean="0"/>
              <a:t>rd</a:t>
            </a:r>
            <a:r>
              <a:rPr lang="en-US" baseline="0" dirty="0" smtClean="0"/>
              <a:t> , which is great, but still only 19% of students were able to achieve all 5 areas.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third box (orange) looks at the students, grades 4</a:t>
            </a:r>
            <a:r>
              <a:rPr lang="en-US" baseline="30000" dirty="0" smtClean="0"/>
              <a:t>th</a:t>
            </a:r>
            <a:r>
              <a:rPr lang="en-US" baseline="0" dirty="0" smtClean="0"/>
              <a:t> through 12</a:t>
            </a:r>
            <a:r>
              <a:rPr lang="en-US" baseline="30000" dirty="0" smtClean="0"/>
              <a:t>th</a:t>
            </a:r>
            <a:r>
              <a:rPr lang="en-US" baseline="0" dirty="0" smtClean="0"/>
              <a:t>, increased in the percentage of students who were </a:t>
            </a:r>
            <a:r>
              <a:rPr lang="en-US" b="1" u="sng" baseline="0" dirty="0" smtClean="0"/>
              <a:t>unable</a:t>
            </a:r>
            <a:r>
              <a:rPr lang="en-US" baseline="0" dirty="0" smtClean="0"/>
              <a:t> to achieve the Healthy Fitness Zone in </a:t>
            </a:r>
            <a:r>
              <a:rPr lang="en-US" b="1" u="sng" baseline="0" dirty="0" smtClean="0"/>
              <a:t>ANY</a:t>
            </a:r>
            <a:r>
              <a:rPr lang="en-US" baseline="0" dirty="0" smtClean="0"/>
              <a:t> of the 5 FitnessGram. We would like to see the opposite happening, as if this trend continues, at least 1 in 4 students will NOT pass ANY of the 5 FitnessGram assessment components in years to come.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Data for last year’s FitnessGram testing has not been released, but should be here in the near future.</a:t>
            </a:r>
          </a:p>
          <a:p>
            <a:pPr marL="171450" indent="-171450">
              <a:buFont typeface="Arial" panose="020B0604020202020204" pitchFamily="34" charset="0"/>
              <a:buChar char="•"/>
            </a:pPr>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Aerobic capacity has increased slightly from 2012-2013 to 2013-2014</a:t>
            </a:r>
          </a:p>
          <a:p>
            <a:endParaRPr lang="en-US" baseline="0" dirty="0"/>
          </a:p>
          <a:p>
            <a:r>
              <a:rPr lang="en-US" baseline="0" dirty="0" smtClean="0"/>
              <a:t>????Third bullet – Why do you think we are seeing this increase?   One possible option is Teachers are becoming more discriminatory in test administration.   </a:t>
            </a:r>
          </a:p>
          <a:p>
            <a:endParaRPr lang="en-US" baseline="0" dirty="0" smtClean="0"/>
          </a:p>
          <a:p>
            <a:r>
              <a:rPr lang="en-US" baseline="0" dirty="0" smtClean="0"/>
              <a:t>HFZ for PACER data: As compared to the 2013 data there is an increase in the percentage of students in the HFZ </a:t>
            </a:r>
          </a:p>
          <a:p>
            <a:r>
              <a:rPr lang="en-US" baseline="0" dirty="0" smtClean="0"/>
              <a:t>for aerobic capacity for both girls and boys. Girls 1.4% increase and boys a .3% increase.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220D110-8287-43B8-88E4-856B43729222}" type="slidenum">
              <a:rPr lang="en-US" smtClean="0"/>
              <a:pPr/>
              <a:t>4</a:t>
            </a:fld>
            <a:endParaRPr lang="en-US"/>
          </a:p>
        </p:txBody>
      </p:sp>
    </p:spTree>
    <p:extLst>
      <p:ext uri="{BB962C8B-B14F-4D97-AF65-F5344CB8AC3E}">
        <p14:creationId xmlns:p14="http://schemas.microsoft.com/office/powerpoint/2010/main" xmlns="" val="209424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benefits of Power Up for 30 is rooted in research…</a:t>
            </a:r>
          </a:p>
          <a:p>
            <a:endParaRPr lang="en-US" dirty="0" smtClean="0"/>
          </a:p>
          <a:p>
            <a:r>
              <a:rPr lang="en-US" i="1" dirty="0" smtClean="0"/>
              <a:t>Reference</a:t>
            </a:r>
            <a:r>
              <a:rPr lang="en-US" i="1" baseline="0" dirty="0" smtClean="0"/>
              <a:t> one pager Physical Activity Enhances Learning from your Power Up for 30 Training Packet– first section with brain images</a:t>
            </a:r>
          </a:p>
          <a:p>
            <a:endParaRPr lang="en-US" baseline="0" dirty="0" smtClean="0"/>
          </a:p>
          <a:p>
            <a:pPr marL="168861" indent="-168861">
              <a:buFont typeface="Arial" panose="020B0604020202020204" pitchFamily="34" charset="0"/>
              <a:buChar char="•"/>
            </a:pPr>
            <a:r>
              <a:rPr lang="en-US" baseline="0" dirty="0" smtClean="0"/>
              <a:t>The screen shows a brain scans of 20 students taking the same test.  Half sat quietly for 20 minutes and the other walked for 20 minutes prior to the test.  Scan shows the increase in brain activity after movement.  </a:t>
            </a:r>
          </a:p>
          <a:p>
            <a:endParaRPr lang="en-US" baseline="0" dirty="0" smtClean="0"/>
          </a:p>
          <a:p>
            <a:pPr marL="168861" indent="-168861">
              <a:buFont typeface="Arial" panose="020B0604020202020204" pitchFamily="34" charset="0"/>
              <a:buChar char="•"/>
            </a:pPr>
            <a:r>
              <a:rPr lang="en-US" baseline="0" dirty="0" smtClean="0"/>
              <a:t>Additionally, the CDC did a meta analysis of the research and it shows physical activity improves…..</a:t>
            </a:r>
            <a:r>
              <a:rPr lang="en-US" i="1" baseline="0" dirty="0" smtClean="0"/>
              <a:t>read bottom blue boxes</a:t>
            </a:r>
            <a:r>
              <a:rPr lang="en-US" baseline="0" dirty="0" smtClean="0"/>
              <a:t>.  Also showed that in no instance did increased time in PE/PA have a negative impact (decrease) on test scores.  </a:t>
            </a:r>
          </a:p>
          <a:p>
            <a:pPr lvl="1"/>
            <a:r>
              <a:rPr lang="en-US" baseline="0" dirty="0" smtClean="0"/>
              <a:t>http://</a:t>
            </a:r>
            <a:r>
              <a:rPr lang="en-US" baseline="0" dirty="0" err="1" smtClean="0"/>
              <a:t>www.cdc.gov</a:t>
            </a:r>
            <a:r>
              <a:rPr lang="en-US" baseline="0" dirty="0" smtClean="0"/>
              <a:t>/</a:t>
            </a:r>
            <a:r>
              <a:rPr lang="en-US" baseline="0" dirty="0" err="1" smtClean="0"/>
              <a:t>healthyyouth</a:t>
            </a:r>
            <a:r>
              <a:rPr lang="en-US" baseline="0" dirty="0" smtClean="0"/>
              <a:t>/</a:t>
            </a:r>
            <a:r>
              <a:rPr lang="en-US" baseline="0" dirty="0" err="1" smtClean="0"/>
              <a:t>health_and_academics</a:t>
            </a:r>
            <a:r>
              <a:rPr lang="en-US" baseline="0" dirty="0" smtClean="0"/>
              <a:t>/</a:t>
            </a:r>
            <a:r>
              <a:rPr lang="en-US" baseline="0" dirty="0" err="1" smtClean="0"/>
              <a:t>pdf</a:t>
            </a:r>
            <a:r>
              <a:rPr lang="en-US" baseline="0" dirty="0" smtClean="0"/>
              <a:t>/pa-</a:t>
            </a:r>
            <a:r>
              <a:rPr lang="en-US" baseline="0" dirty="0" err="1" smtClean="0"/>
              <a:t>pe_paper.pdf</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B393BC5-7E78-4507-BA53-3E9FE272A87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0296">
              <a:defRPr/>
            </a:pPr>
            <a:r>
              <a:rPr lang="en-US" dirty="0" smtClean="0"/>
              <a:t>This data comes from </a:t>
            </a:r>
            <a:r>
              <a:rPr lang="en-US" dirty="0"/>
              <a:t>Cobb County </a:t>
            </a:r>
            <a:r>
              <a:rPr lang="en-US" dirty="0" smtClean="0"/>
              <a:t>Schools (Georgia) </a:t>
            </a:r>
            <a:r>
              <a:rPr lang="en-US" dirty="0"/>
              <a:t>Fitnessgram Analysis </a:t>
            </a:r>
            <a:r>
              <a:rPr lang="en-US" dirty="0" smtClean="0"/>
              <a:t>–looking</a:t>
            </a:r>
            <a:r>
              <a:rPr lang="en-US" baseline="0" dirty="0" smtClean="0"/>
              <a:t> at a</a:t>
            </a:r>
            <a:r>
              <a:rPr lang="en-US" dirty="0" smtClean="0"/>
              <a:t> </a:t>
            </a:r>
            <a:r>
              <a:rPr lang="en-US" dirty="0"/>
              <a:t>Relationship between Aerobic Capacity, Academic Achievement, Attendance and Behavior. </a:t>
            </a:r>
          </a:p>
          <a:p>
            <a:pPr defTabSz="450296">
              <a:defRPr/>
            </a:pPr>
            <a:endParaRPr lang="en-US" dirty="0"/>
          </a:p>
          <a:p>
            <a:pPr defTabSz="450296">
              <a:defRPr/>
            </a:pPr>
            <a:r>
              <a:rPr lang="en-US" dirty="0" smtClean="0"/>
              <a:t>This data represents grade 4th-12th </a:t>
            </a:r>
            <a:r>
              <a:rPr lang="en-US" dirty="0"/>
              <a:t>and tied it to </a:t>
            </a:r>
            <a:r>
              <a:rPr lang="en-US" dirty="0" smtClean="0"/>
              <a:t>the district’s CRCT </a:t>
            </a:r>
            <a:r>
              <a:rPr lang="en-US" dirty="0"/>
              <a:t>scores.  Data </a:t>
            </a:r>
            <a:r>
              <a:rPr lang="en-US" dirty="0" err="1" smtClean="0"/>
              <a:t>showes</a:t>
            </a:r>
            <a:r>
              <a:rPr lang="en-US" dirty="0" smtClean="0"/>
              <a:t> </a:t>
            </a:r>
            <a:r>
              <a:rPr lang="en-US" dirty="0"/>
              <a:t>that students in the </a:t>
            </a:r>
            <a:r>
              <a:rPr lang="en-US" dirty="0" smtClean="0"/>
              <a:t>HFZ </a:t>
            </a:r>
            <a:r>
              <a:rPr lang="en-US" dirty="0"/>
              <a:t>for Aerobic fitness scored higher in math and reading, had fewer discipline referrals and better attendance. </a:t>
            </a:r>
          </a:p>
          <a:p>
            <a:pPr defTabSz="450296">
              <a:defRPr/>
            </a:pPr>
            <a:endParaRPr lang="en-US" dirty="0"/>
          </a:p>
        </p:txBody>
      </p:sp>
      <p:sp>
        <p:nvSpPr>
          <p:cNvPr id="4" name="Slide Number Placeholder 3"/>
          <p:cNvSpPr>
            <a:spLocks noGrp="1"/>
          </p:cNvSpPr>
          <p:nvPr>
            <p:ph type="sldNum" sz="quarter" idx="10"/>
          </p:nvPr>
        </p:nvSpPr>
        <p:spPr/>
        <p:txBody>
          <a:bodyPr/>
          <a:lstStyle/>
          <a:p>
            <a:fld id="{10AC7871-800A-4BF4-8A7E-AE051A5F710C}" type="slidenum">
              <a:rPr lang="en-US" smtClean="0"/>
              <a:pPr/>
              <a:t>6</a:t>
            </a:fld>
            <a:endParaRPr lang="en-US"/>
          </a:p>
        </p:txBody>
      </p:sp>
    </p:spTree>
    <p:extLst>
      <p:ext uri="{BB962C8B-B14F-4D97-AF65-F5344CB8AC3E}">
        <p14:creationId xmlns:p14="http://schemas.microsoft.com/office/powerpoint/2010/main" xmlns="" val="3099905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0296">
              <a:defRPr/>
            </a:pPr>
            <a:r>
              <a:rPr lang="en-US" b="0" i="0" baseline="0" dirty="0" smtClean="0"/>
              <a:t>During the 2013-2014 school year, 39 Georgia elementary schools </a:t>
            </a:r>
            <a:r>
              <a:rPr lang="en-US" dirty="0"/>
              <a:t>( from the following districts: Bibb, Baldwin, Henry, Jones, Monroe) were part of the pilot Power Up for 30 program to increase physical activity in elementary schools using the Coordinated School Physical Activity Program Model. The average free and reduced lunch rate was 73</a:t>
            </a:r>
            <a:r>
              <a:rPr lang="en-US" dirty="0" smtClean="0"/>
              <a:t>%.</a:t>
            </a:r>
          </a:p>
          <a:p>
            <a:pPr defTabSz="450296">
              <a:defRPr/>
            </a:pPr>
            <a:endParaRPr lang="en-US" dirty="0" smtClean="0"/>
          </a:p>
          <a:p>
            <a:pPr defTabSz="450296">
              <a:defRPr/>
            </a:pPr>
            <a:r>
              <a:rPr lang="en-US" dirty="0" smtClean="0"/>
              <a:t>After</a:t>
            </a:r>
            <a:r>
              <a:rPr lang="en-US" baseline="0" dirty="0" smtClean="0"/>
              <a:t> 1 year of programming, student physical activity knowledge, physical activity in the classroom, MVPA in PE, and before school physical activity time all increased.</a:t>
            </a:r>
            <a:endParaRPr lang="en-US" dirty="0"/>
          </a:p>
        </p:txBody>
      </p:sp>
      <p:sp>
        <p:nvSpPr>
          <p:cNvPr id="4" name="Slide Number Placeholder 3"/>
          <p:cNvSpPr>
            <a:spLocks noGrp="1"/>
          </p:cNvSpPr>
          <p:nvPr>
            <p:ph type="sldNum" sz="quarter" idx="10"/>
          </p:nvPr>
        </p:nvSpPr>
        <p:spPr/>
        <p:txBody>
          <a:bodyPr/>
          <a:lstStyle/>
          <a:p>
            <a:fld id="{0220D110-8287-43B8-88E4-856B43729222}" type="slidenum">
              <a:rPr lang="en-US" smtClean="0"/>
              <a:pPr/>
              <a:t>7</a:t>
            </a:fld>
            <a:endParaRPr lang="en-US"/>
          </a:p>
        </p:txBody>
      </p:sp>
    </p:spTree>
    <p:extLst>
      <p:ext uri="{BB962C8B-B14F-4D97-AF65-F5344CB8AC3E}">
        <p14:creationId xmlns:p14="http://schemas.microsoft.com/office/powerpoint/2010/main" xmlns="" val="1955793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0" baseline="0" dirty="0" smtClean="0"/>
              <a:t> PACER test was administered twice through the school year to establish a Pre and Post test comparison. </a:t>
            </a:r>
          </a:p>
          <a:p>
            <a:endParaRPr lang="en-US" dirty="0"/>
          </a:p>
          <a:p>
            <a:r>
              <a:rPr lang="en-US" dirty="0"/>
              <a:t>As a result of the one year of programming:</a:t>
            </a:r>
          </a:p>
          <a:p>
            <a:pPr marL="168861" indent="-168861">
              <a:buFont typeface="Arial" panose="020B0604020202020204" pitchFamily="34" charset="0"/>
              <a:buChar char="•"/>
            </a:pPr>
            <a:r>
              <a:rPr lang="en-US" dirty="0" smtClean="0"/>
              <a:t>Students saw a </a:t>
            </a:r>
            <a:r>
              <a:rPr lang="en-US" dirty="0"/>
              <a:t>12.7% increase in number of PACER laps </a:t>
            </a:r>
            <a:r>
              <a:rPr lang="en-US" dirty="0" smtClean="0"/>
              <a:t>completed from pre to post test.</a:t>
            </a:r>
            <a:endParaRPr lang="en-US" dirty="0"/>
          </a:p>
          <a:p>
            <a:pPr marL="168861" indent="-168861">
              <a:buFont typeface="Arial" panose="020B0604020202020204" pitchFamily="34" charset="0"/>
              <a:buChar char="•"/>
            </a:pPr>
            <a:r>
              <a:rPr lang="en-US" dirty="0"/>
              <a:t>72.6% of students assessed improved or maintained in their FitnessGram aerobic capacity assessment (PACER).</a:t>
            </a:r>
          </a:p>
          <a:p>
            <a:pPr marL="168861" indent="-168861">
              <a:buFont typeface="Arial" panose="020B0604020202020204" pitchFamily="34" charset="0"/>
              <a:buChar char="•"/>
            </a:pPr>
            <a:r>
              <a:rPr lang="en-US" dirty="0"/>
              <a:t>52% of students achieved the HFZ for aerobic capacity with the Pre test; where 61.7% of students achieved HFZ with the Post test---quite the jump!</a:t>
            </a:r>
          </a:p>
          <a:p>
            <a:pPr marL="168861" indent="-168861">
              <a:buFont typeface="Arial" panose="020B0604020202020204" pitchFamily="34" charset="0"/>
              <a:buChar char="•"/>
            </a:pPr>
            <a:endParaRPr lang="en-US" dirty="0"/>
          </a:p>
          <a:p>
            <a:endParaRPr lang="en-US" i="0" baseline="0" dirty="0" smtClean="0"/>
          </a:p>
        </p:txBody>
      </p:sp>
      <p:sp>
        <p:nvSpPr>
          <p:cNvPr id="4" name="Slide Number Placeholder 3"/>
          <p:cNvSpPr>
            <a:spLocks noGrp="1"/>
          </p:cNvSpPr>
          <p:nvPr>
            <p:ph type="sldNum" sz="quarter" idx="10"/>
          </p:nvPr>
        </p:nvSpPr>
        <p:spPr/>
        <p:txBody>
          <a:bodyPr/>
          <a:lstStyle/>
          <a:p>
            <a:fld id="{5BDD0014-0DD7-4568-9821-2519136C08E3}" type="slidenum">
              <a:rPr lang="en-US" smtClean="0"/>
              <a:pPr/>
              <a:t>8</a:t>
            </a:fld>
            <a:endParaRPr lang="en-US"/>
          </a:p>
        </p:txBody>
      </p:sp>
    </p:spTree>
    <p:extLst>
      <p:ext uri="{BB962C8B-B14F-4D97-AF65-F5344CB8AC3E}">
        <p14:creationId xmlns:p14="http://schemas.microsoft.com/office/powerpoint/2010/main" xmlns="" val="1110806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861" indent="-168861">
              <a:buFont typeface="Arial" panose="020B0604020202020204" pitchFamily="34" charset="0"/>
              <a:buChar char="•"/>
            </a:pPr>
            <a:r>
              <a:rPr lang="en-US" b="0" i="0" baseline="0" dirty="0" smtClean="0"/>
              <a:t>60.5% of students either decreased or maintained their BMI from pre to post test.</a:t>
            </a:r>
          </a:p>
          <a:p>
            <a:pPr marL="168861" indent="-168861">
              <a:buFont typeface="Arial" panose="020B0604020202020204" pitchFamily="34" charset="0"/>
              <a:buChar char="•"/>
            </a:pPr>
            <a:endParaRPr lang="en-US" b="0" i="0" baseline="0" dirty="0" smtClean="0"/>
          </a:p>
          <a:p>
            <a:r>
              <a:rPr lang="en-US" b="0" i="0" baseline="0" dirty="0" smtClean="0"/>
              <a:t>This pilot data was measured for a single year. If you look at each school on an individual level, not all of them had this type of results, but the data from all school were combined, they obviously witnessed some telling changes in fitness level from the Power Up for 30 pilot program.</a:t>
            </a:r>
          </a:p>
          <a:p>
            <a:endParaRPr lang="en-US" b="0" i="0" baseline="0" dirty="0" smtClean="0"/>
          </a:p>
          <a:p>
            <a:endParaRPr lang="en-US" b="0" i="0" baseline="0" dirty="0" smtClean="0"/>
          </a:p>
          <a:p>
            <a:endParaRPr lang="en-US" i="1" dirty="0"/>
          </a:p>
        </p:txBody>
      </p:sp>
      <p:sp>
        <p:nvSpPr>
          <p:cNvPr id="4" name="Slide Number Placeholder 3"/>
          <p:cNvSpPr>
            <a:spLocks noGrp="1"/>
          </p:cNvSpPr>
          <p:nvPr>
            <p:ph type="sldNum" sz="quarter" idx="10"/>
          </p:nvPr>
        </p:nvSpPr>
        <p:spPr/>
        <p:txBody>
          <a:bodyPr/>
          <a:lstStyle/>
          <a:p>
            <a:fld id="{5BDD0014-0DD7-4568-9821-2519136C08E3}" type="slidenum">
              <a:rPr lang="en-US" smtClean="0"/>
              <a:pPr/>
              <a:t>9</a:t>
            </a:fld>
            <a:endParaRPr lang="en-US"/>
          </a:p>
        </p:txBody>
      </p:sp>
    </p:spTree>
    <p:extLst>
      <p:ext uri="{BB962C8B-B14F-4D97-AF65-F5344CB8AC3E}">
        <p14:creationId xmlns:p14="http://schemas.microsoft.com/office/powerpoint/2010/main" xmlns="" val="1413077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4CF502-E74C-4AEC-A966-45A4CECED0B5}"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5943C-BF21-46D3-A06B-3075CA75320A}" type="slidenum">
              <a:rPr lang="en-US" smtClean="0"/>
              <a:pPr/>
              <a:t>‹#›</a:t>
            </a:fld>
            <a:endParaRPr lang="en-US"/>
          </a:p>
        </p:txBody>
      </p:sp>
    </p:spTree>
    <p:extLst>
      <p:ext uri="{BB962C8B-B14F-4D97-AF65-F5344CB8AC3E}">
        <p14:creationId xmlns:p14="http://schemas.microsoft.com/office/powerpoint/2010/main" xmlns="" val="82639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CF502-E74C-4AEC-A966-45A4CECED0B5}"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5943C-BF21-46D3-A06B-3075CA75320A}" type="slidenum">
              <a:rPr lang="en-US" smtClean="0"/>
              <a:pPr/>
              <a:t>‹#›</a:t>
            </a:fld>
            <a:endParaRPr lang="en-US"/>
          </a:p>
        </p:txBody>
      </p:sp>
    </p:spTree>
    <p:extLst>
      <p:ext uri="{BB962C8B-B14F-4D97-AF65-F5344CB8AC3E}">
        <p14:creationId xmlns:p14="http://schemas.microsoft.com/office/powerpoint/2010/main" xmlns="" val="189306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CF502-E74C-4AEC-A966-45A4CECED0B5}"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5943C-BF21-46D3-A06B-3075CA75320A}" type="slidenum">
              <a:rPr lang="en-US" smtClean="0"/>
              <a:pPr/>
              <a:t>‹#›</a:t>
            </a:fld>
            <a:endParaRPr lang="en-US"/>
          </a:p>
        </p:txBody>
      </p:sp>
    </p:spTree>
    <p:extLst>
      <p:ext uri="{BB962C8B-B14F-4D97-AF65-F5344CB8AC3E}">
        <p14:creationId xmlns:p14="http://schemas.microsoft.com/office/powerpoint/2010/main" xmlns="" val="164924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CF502-E74C-4AEC-A966-45A4CECED0B5}"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5943C-BF21-46D3-A06B-3075CA75320A}" type="slidenum">
              <a:rPr lang="en-US" smtClean="0"/>
              <a:pPr/>
              <a:t>‹#›</a:t>
            </a:fld>
            <a:endParaRPr lang="en-US"/>
          </a:p>
        </p:txBody>
      </p:sp>
    </p:spTree>
    <p:extLst>
      <p:ext uri="{BB962C8B-B14F-4D97-AF65-F5344CB8AC3E}">
        <p14:creationId xmlns:p14="http://schemas.microsoft.com/office/powerpoint/2010/main" xmlns="" val="554839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4CF502-E74C-4AEC-A966-45A4CECED0B5}"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5943C-BF21-46D3-A06B-3075CA75320A}" type="slidenum">
              <a:rPr lang="en-US" smtClean="0"/>
              <a:pPr/>
              <a:t>‹#›</a:t>
            </a:fld>
            <a:endParaRPr lang="en-US"/>
          </a:p>
        </p:txBody>
      </p:sp>
    </p:spTree>
    <p:extLst>
      <p:ext uri="{BB962C8B-B14F-4D97-AF65-F5344CB8AC3E}">
        <p14:creationId xmlns:p14="http://schemas.microsoft.com/office/powerpoint/2010/main" xmlns="" val="371033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4CF502-E74C-4AEC-A966-45A4CECED0B5}"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5943C-BF21-46D3-A06B-3075CA75320A}" type="slidenum">
              <a:rPr lang="en-US" smtClean="0"/>
              <a:pPr/>
              <a:t>‹#›</a:t>
            </a:fld>
            <a:endParaRPr lang="en-US"/>
          </a:p>
        </p:txBody>
      </p:sp>
    </p:spTree>
    <p:extLst>
      <p:ext uri="{BB962C8B-B14F-4D97-AF65-F5344CB8AC3E}">
        <p14:creationId xmlns:p14="http://schemas.microsoft.com/office/powerpoint/2010/main" xmlns="" val="307531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4CF502-E74C-4AEC-A966-45A4CECED0B5}" type="datetimeFigureOut">
              <a:rPr lang="en-US" smtClean="0"/>
              <a:pPr/>
              <a:t>3/31/2015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C5943C-BF21-46D3-A06B-3075CA75320A}" type="slidenum">
              <a:rPr lang="en-US" smtClean="0"/>
              <a:pPr/>
              <a:t>‹#›</a:t>
            </a:fld>
            <a:endParaRPr lang="en-US"/>
          </a:p>
        </p:txBody>
      </p:sp>
    </p:spTree>
    <p:extLst>
      <p:ext uri="{BB962C8B-B14F-4D97-AF65-F5344CB8AC3E}">
        <p14:creationId xmlns:p14="http://schemas.microsoft.com/office/powerpoint/2010/main" xmlns="" val="29963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4CF502-E74C-4AEC-A966-45A4CECED0B5}" type="datetimeFigureOut">
              <a:rPr lang="en-US" smtClean="0"/>
              <a:pPr/>
              <a:t>3/31/2015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C5943C-BF21-46D3-A06B-3075CA75320A}" type="slidenum">
              <a:rPr lang="en-US" smtClean="0"/>
              <a:pPr/>
              <a:t>‹#›</a:t>
            </a:fld>
            <a:endParaRPr lang="en-US"/>
          </a:p>
        </p:txBody>
      </p:sp>
    </p:spTree>
    <p:extLst>
      <p:ext uri="{BB962C8B-B14F-4D97-AF65-F5344CB8AC3E}">
        <p14:creationId xmlns:p14="http://schemas.microsoft.com/office/powerpoint/2010/main" xmlns="" val="213267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CF502-E74C-4AEC-A966-45A4CECED0B5}" type="datetimeFigureOut">
              <a:rPr lang="en-US" smtClean="0"/>
              <a:pPr/>
              <a:t>3/31/2015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C5943C-BF21-46D3-A06B-3075CA75320A}" type="slidenum">
              <a:rPr lang="en-US" smtClean="0"/>
              <a:pPr/>
              <a:t>‹#›</a:t>
            </a:fld>
            <a:endParaRPr lang="en-US"/>
          </a:p>
        </p:txBody>
      </p:sp>
    </p:spTree>
    <p:extLst>
      <p:ext uri="{BB962C8B-B14F-4D97-AF65-F5344CB8AC3E}">
        <p14:creationId xmlns:p14="http://schemas.microsoft.com/office/powerpoint/2010/main" xmlns="" val="290808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CF502-E74C-4AEC-A966-45A4CECED0B5}"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5943C-BF21-46D3-A06B-3075CA75320A}" type="slidenum">
              <a:rPr lang="en-US" smtClean="0"/>
              <a:pPr/>
              <a:t>‹#›</a:t>
            </a:fld>
            <a:endParaRPr lang="en-US"/>
          </a:p>
        </p:txBody>
      </p:sp>
    </p:spTree>
    <p:extLst>
      <p:ext uri="{BB962C8B-B14F-4D97-AF65-F5344CB8AC3E}">
        <p14:creationId xmlns:p14="http://schemas.microsoft.com/office/powerpoint/2010/main" xmlns="" val="427883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CF502-E74C-4AEC-A966-45A4CECED0B5}"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5943C-BF21-46D3-A06B-3075CA75320A}" type="slidenum">
              <a:rPr lang="en-US" smtClean="0"/>
              <a:pPr/>
              <a:t>‹#›</a:t>
            </a:fld>
            <a:endParaRPr lang="en-US"/>
          </a:p>
        </p:txBody>
      </p:sp>
    </p:spTree>
    <p:extLst>
      <p:ext uri="{BB962C8B-B14F-4D97-AF65-F5344CB8AC3E}">
        <p14:creationId xmlns:p14="http://schemas.microsoft.com/office/powerpoint/2010/main" xmlns="" val="381165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CF502-E74C-4AEC-A966-45A4CECED0B5}" type="datetimeFigureOut">
              <a:rPr lang="en-US" smtClean="0"/>
              <a:pPr/>
              <a:t>3/31/2015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5943C-BF21-46D3-A06B-3075CA75320A}" type="slidenum">
              <a:rPr lang="en-US" smtClean="0"/>
              <a:pPr/>
              <a:t>‹#›</a:t>
            </a:fld>
            <a:endParaRPr lang="en-US"/>
          </a:p>
        </p:txBody>
      </p:sp>
    </p:spTree>
    <p:extLst>
      <p:ext uri="{BB962C8B-B14F-4D97-AF65-F5344CB8AC3E}">
        <p14:creationId xmlns:p14="http://schemas.microsoft.com/office/powerpoint/2010/main" xmlns="" val="3006423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3.jpeg"/><Relationship Id="rId7" Type="http://schemas.openxmlformats.org/officeDocument/2006/relationships/image" Target="../media/image7.jpe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diagramColors" Target="../diagrams/colors1.xml"/><Relationship Id="rId5" Type="http://schemas.openxmlformats.org/officeDocument/2006/relationships/image" Target="../media/image5.png"/><Relationship Id="rId10" Type="http://schemas.openxmlformats.org/officeDocument/2006/relationships/diagramQuickStyle" Target="../diagrams/quickStyle1.xml"/><Relationship Id="rId4" Type="http://schemas.openxmlformats.org/officeDocument/2006/relationships/image" Target="../media/image4.jpeg"/><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9.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Word_2007_Document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b="21565"/>
          <a:stretch>
            <a:fillRect/>
          </a:stretch>
        </p:blipFill>
        <p:spPr bwMode="auto">
          <a:xfrm>
            <a:off x="-20704" y="4572000"/>
            <a:ext cx="9144000" cy="2286000"/>
          </a:xfrm>
          <a:prstGeom prst="rect">
            <a:avLst/>
          </a:prstGeom>
          <a:noFill/>
          <a:ln w="9525">
            <a:noFill/>
            <a:miter lim="800000"/>
            <a:headEnd/>
            <a:tailEnd/>
          </a:ln>
          <a:effectLst/>
        </p:spPr>
      </p:pic>
      <p:pic>
        <p:nvPicPr>
          <p:cNvPr id="4" name="Picture 3" descr="GaSHAPE_PowerUpFor30_logo.jpg"/>
          <p:cNvPicPr>
            <a:picLocks noChangeAspect="1"/>
          </p:cNvPicPr>
          <p:nvPr/>
        </p:nvPicPr>
        <p:blipFill>
          <a:blip r:embed="rId4" cstate="print"/>
          <a:stretch>
            <a:fillRect/>
          </a:stretch>
        </p:blipFill>
        <p:spPr>
          <a:xfrm>
            <a:off x="2027354" y="228600"/>
            <a:ext cx="5364943" cy="2305595"/>
          </a:xfrm>
          <a:prstGeom prst="rect">
            <a:avLst/>
          </a:prstGeom>
          <a:solidFill>
            <a:srgbClr val="8ECB80"/>
          </a:solidFill>
        </p:spPr>
      </p:pic>
      <p:sp>
        <p:nvSpPr>
          <p:cNvPr id="8" name="Subtitle 7"/>
          <p:cNvSpPr>
            <a:spLocks noGrp="1"/>
          </p:cNvSpPr>
          <p:nvPr>
            <p:ph type="subTitle" idx="1"/>
          </p:nvPr>
        </p:nvSpPr>
        <p:spPr>
          <a:xfrm>
            <a:off x="0" y="2569602"/>
            <a:ext cx="9123296" cy="1752600"/>
          </a:xfrm>
        </p:spPr>
        <p:txBody>
          <a:bodyPr>
            <a:normAutofit/>
          </a:bodyPr>
          <a:lstStyle/>
          <a:p>
            <a:endParaRPr lang="en-US" sz="1000" dirty="0" smtClean="0"/>
          </a:p>
          <a:p>
            <a:r>
              <a:rPr lang="en-US" sz="5400" dirty="0" smtClean="0"/>
              <a:t>	</a:t>
            </a:r>
            <a:r>
              <a:rPr lang="en-US" sz="8000" dirty="0" smtClean="0"/>
              <a:t>WELCOME</a:t>
            </a:r>
            <a:endParaRPr lang="en-US" sz="8000" dirty="0"/>
          </a:p>
        </p:txBody>
      </p:sp>
      <p:sp>
        <p:nvSpPr>
          <p:cNvPr id="6" name="Rectangle 5"/>
          <p:cNvSpPr/>
          <p:nvPr/>
        </p:nvSpPr>
        <p:spPr>
          <a:xfrm>
            <a:off x="-15240" y="6519446"/>
            <a:ext cx="9144000" cy="338554"/>
          </a:xfrm>
          <a:prstGeom prst="rect">
            <a:avLst/>
          </a:prstGeom>
        </p:spPr>
        <p:txBody>
          <a:bodyPr wrap="square">
            <a:spAutoFit/>
          </a:bodyPr>
          <a:lstStyle/>
          <a:p>
            <a:pPr algn="ctr"/>
            <a:r>
              <a:rPr lang="en-US" sz="1600" b="1" i="1" dirty="0">
                <a:solidFill>
                  <a:schemeClr val="bg1"/>
                </a:solidFill>
                <a:latin typeface="+mj-lt"/>
              </a:rPr>
              <a:t> F</a:t>
            </a:r>
            <a:r>
              <a:rPr lang="en-US" sz="1600" b="1" i="1" dirty="0" smtClean="0">
                <a:solidFill>
                  <a:schemeClr val="bg1"/>
                </a:solidFill>
                <a:latin typeface="+mj-lt"/>
              </a:rPr>
              <a:t>unded </a:t>
            </a:r>
            <a:r>
              <a:rPr lang="en-US" sz="1600" b="1" i="1" dirty="0">
                <a:solidFill>
                  <a:schemeClr val="bg1"/>
                </a:solidFill>
                <a:latin typeface="+mj-lt"/>
              </a:rPr>
              <a:t>in part by The Coca-Cola </a:t>
            </a:r>
            <a:r>
              <a:rPr lang="en-US" sz="1600" b="1" i="1" dirty="0" smtClean="0">
                <a:solidFill>
                  <a:schemeClr val="bg1"/>
                </a:solidFill>
                <a:latin typeface="+mj-lt"/>
              </a:rPr>
              <a:t>Foundation</a:t>
            </a:r>
            <a:endParaRPr lang="en-US" sz="1600" b="1" i="1" dirty="0">
              <a:solidFill>
                <a:schemeClr val="bg1"/>
              </a:solidFill>
              <a:latin typeface="+mj-lt"/>
            </a:endParaRPr>
          </a:p>
        </p:txBody>
      </p:sp>
    </p:spTree>
    <p:extLst>
      <p:ext uri="{BB962C8B-B14F-4D97-AF65-F5344CB8AC3E}">
        <p14:creationId xmlns:p14="http://schemas.microsoft.com/office/powerpoint/2010/main" xmlns="" val="3577224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274638"/>
            <a:ext cx="8509379" cy="1143000"/>
          </a:xfrm>
        </p:spPr>
        <p:txBody>
          <a:bodyPr/>
          <a:lstStyle/>
          <a:p>
            <a:pPr algn="l"/>
            <a:r>
              <a:rPr lang="en-US" dirty="0" smtClean="0"/>
              <a:t>Pilot: Teacher Feedback</a:t>
            </a:r>
            <a:endParaRPr lang="en-US" dirty="0"/>
          </a:p>
        </p:txBody>
      </p:sp>
      <p:sp>
        <p:nvSpPr>
          <p:cNvPr id="3" name="Content Placeholder 2"/>
          <p:cNvSpPr>
            <a:spLocks noGrp="1"/>
          </p:cNvSpPr>
          <p:nvPr>
            <p:ph idx="1"/>
          </p:nvPr>
        </p:nvSpPr>
        <p:spPr>
          <a:xfrm>
            <a:off x="177420" y="1600200"/>
            <a:ext cx="8966579" cy="5128146"/>
          </a:xfrm>
        </p:spPr>
        <p:txBody>
          <a:bodyPr>
            <a:noAutofit/>
          </a:bodyPr>
          <a:lstStyle/>
          <a:p>
            <a:pPr marL="0" indent="0">
              <a:buNone/>
            </a:pPr>
            <a:r>
              <a:rPr lang="en-US" sz="2200" dirty="0"/>
              <a:t>“Before school programming is my success because more students wanted it. </a:t>
            </a:r>
            <a:r>
              <a:rPr lang="en-US" sz="2200" dirty="0" smtClean="0"/>
              <a:t>Students </a:t>
            </a:r>
            <a:r>
              <a:rPr lang="en-US" sz="2200" dirty="0"/>
              <a:t>who would normally be late to school came early.”</a:t>
            </a:r>
            <a:r>
              <a:rPr lang="en-US" sz="2600" dirty="0"/>
              <a:t>  </a:t>
            </a:r>
            <a:endParaRPr lang="en-US" sz="2600" dirty="0" smtClean="0"/>
          </a:p>
          <a:p>
            <a:pPr marL="0" indent="0">
              <a:buNone/>
            </a:pPr>
            <a:r>
              <a:rPr lang="en-US" sz="2200" dirty="0"/>
              <a:t> </a:t>
            </a:r>
            <a:r>
              <a:rPr lang="en-US" sz="2200" dirty="0" smtClean="0"/>
              <a:t>    - </a:t>
            </a:r>
            <a:r>
              <a:rPr lang="en-US" sz="2200" b="1" dirty="0" smtClean="0"/>
              <a:t>PE Teacher, Henry County</a:t>
            </a:r>
          </a:p>
          <a:p>
            <a:pPr marL="0" indent="0">
              <a:buNone/>
            </a:pPr>
            <a:endParaRPr lang="en-US" sz="500" dirty="0"/>
          </a:p>
          <a:p>
            <a:pPr marL="0" indent="0">
              <a:buNone/>
            </a:pPr>
            <a:r>
              <a:rPr lang="en-US" sz="2200" dirty="0" smtClean="0"/>
              <a:t>“The </a:t>
            </a:r>
            <a:r>
              <a:rPr lang="en-US" sz="2200" dirty="0"/>
              <a:t>before school program gave students a safe place </a:t>
            </a:r>
            <a:r>
              <a:rPr lang="en-US" sz="2200" dirty="0" smtClean="0"/>
              <a:t>to</a:t>
            </a:r>
            <a:r>
              <a:rPr lang="en-US" sz="2200" dirty="0"/>
              <a:t> </a:t>
            </a:r>
            <a:r>
              <a:rPr lang="en-US" sz="2200" dirty="0" smtClean="0"/>
              <a:t>exercise.”</a:t>
            </a:r>
          </a:p>
          <a:p>
            <a:pPr marL="0" indent="0">
              <a:buNone/>
            </a:pPr>
            <a:r>
              <a:rPr lang="en-US" sz="2600" b="1" dirty="0"/>
              <a:t> </a:t>
            </a:r>
            <a:r>
              <a:rPr lang="en-US" sz="2600" b="1" dirty="0" smtClean="0"/>
              <a:t>    - </a:t>
            </a:r>
            <a:r>
              <a:rPr lang="en-US" sz="2200" b="1" dirty="0" smtClean="0"/>
              <a:t>Classroom Teacher (Before School Program Facilitator), Monroe County</a:t>
            </a:r>
          </a:p>
          <a:p>
            <a:pPr marL="0" indent="0">
              <a:buNone/>
            </a:pPr>
            <a:endParaRPr lang="en-US" sz="500" dirty="0"/>
          </a:p>
          <a:p>
            <a:pPr marL="0" indent="0">
              <a:buNone/>
            </a:pPr>
            <a:r>
              <a:rPr lang="en-US" sz="2200" dirty="0"/>
              <a:t>“The technology tools you gave us made us better teachers! It helped increase student engagement while measuring quality </a:t>
            </a:r>
            <a:r>
              <a:rPr lang="en-US" sz="2200" dirty="0" smtClean="0"/>
              <a:t>physical activity </a:t>
            </a:r>
            <a:r>
              <a:rPr lang="en-US" sz="2200" dirty="0"/>
              <a:t>in our lessons</a:t>
            </a:r>
            <a:r>
              <a:rPr lang="en-US" sz="2200" dirty="0" smtClean="0"/>
              <a:t>.”</a:t>
            </a:r>
          </a:p>
          <a:p>
            <a:pPr marL="0" indent="0">
              <a:buNone/>
            </a:pPr>
            <a:r>
              <a:rPr lang="en-US" sz="2200" b="1" dirty="0" smtClean="0"/>
              <a:t>      -PE Teacher, Jones County</a:t>
            </a:r>
          </a:p>
          <a:p>
            <a:pPr marL="0" indent="0">
              <a:buNone/>
            </a:pPr>
            <a:endParaRPr lang="en-US" sz="500" dirty="0" smtClean="0"/>
          </a:p>
          <a:p>
            <a:pPr marL="0" indent="0">
              <a:buNone/>
            </a:pPr>
            <a:r>
              <a:rPr lang="en-US" sz="2200" dirty="0"/>
              <a:t>“4th grade rocked </a:t>
            </a:r>
            <a:r>
              <a:rPr lang="en-US" sz="2200" dirty="0" smtClean="0"/>
              <a:t>CRCT!” </a:t>
            </a:r>
            <a:endParaRPr lang="en-US" sz="2200" dirty="0"/>
          </a:p>
          <a:p>
            <a:pPr marL="0" indent="0">
              <a:buNone/>
            </a:pPr>
            <a:r>
              <a:rPr lang="en-US" sz="2800" dirty="0"/>
              <a:t> </a:t>
            </a:r>
            <a:r>
              <a:rPr lang="en-US" sz="2800" dirty="0" smtClean="0"/>
              <a:t>   -</a:t>
            </a:r>
            <a:r>
              <a:rPr lang="en-US" sz="2200" b="1" dirty="0"/>
              <a:t>Classroom Teacher and PE Teacher, Bibb County</a:t>
            </a:r>
          </a:p>
        </p:txBody>
      </p:sp>
      <p:grpSp>
        <p:nvGrpSpPr>
          <p:cNvPr id="5" name="Group 4"/>
          <p:cNvGrpSpPr/>
          <p:nvPr/>
        </p:nvGrpSpPr>
        <p:grpSpPr>
          <a:xfrm>
            <a:off x="0" y="1261288"/>
            <a:ext cx="9144000" cy="304800"/>
            <a:chOff x="0" y="1066800"/>
            <a:chExt cx="9144000" cy="304800"/>
          </a:xfrm>
        </p:grpSpPr>
        <p:sp>
          <p:nvSpPr>
            <p:cNvPr id="6" name="Rectangle 5"/>
            <p:cNvSpPr/>
            <p:nvPr/>
          </p:nvSpPr>
          <p:spPr>
            <a:xfrm>
              <a:off x="0" y="1066800"/>
              <a:ext cx="1295400" cy="304800"/>
            </a:xfrm>
            <a:prstGeom prst="rect">
              <a:avLst/>
            </a:prstGeom>
            <a:solidFill>
              <a:srgbClr val="60C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7" name="Rectangle 6"/>
            <p:cNvSpPr/>
            <p:nvPr/>
          </p:nvSpPr>
          <p:spPr>
            <a:xfrm>
              <a:off x="1447800" y="1066800"/>
              <a:ext cx="7696200" cy="304800"/>
            </a:xfrm>
            <a:prstGeom prst="rect">
              <a:avLst/>
            </a:prstGeom>
            <a:solidFill>
              <a:srgbClr val="F96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73148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9"/>
          <p:cNvGrpSpPr/>
          <p:nvPr/>
        </p:nvGrpSpPr>
        <p:grpSpPr>
          <a:xfrm>
            <a:off x="0" y="1066800"/>
            <a:ext cx="9144000" cy="304800"/>
            <a:chOff x="0" y="1066800"/>
            <a:chExt cx="9144000" cy="304800"/>
          </a:xfrm>
        </p:grpSpPr>
        <p:sp>
          <p:nvSpPr>
            <p:cNvPr id="7" name="Rectangle 6"/>
            <p:cNvSpPr/>
            <p:nvPr/>
          </p:nvSpPr>
          <p:spPr>
            <a:xfrm>
              <a:off x="0" y="1066800"/>
              <a:ext cx="1295400" cy="304800"/>
            </a:xfrm>
            <a:prstGeom prst="rect">
              <a:avLst/>
            </a:prstGeom>
            <a:solidFill>
              <a:srgbClr val="60C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8" name="Rectangle 7"/>
            <p:cNvSpPr/>
            <p:nvPr/>
          </p:nvSpPr>
          <p:spPr>
            <a:xfrm>
              <a:off x="1447800" y="1066800"/>
              <a:ext cx="7696200" cy="304800"/>
            </a:xfrm>
            <a:prstGeom prst="rect">
              <a:avLst/>
            </a:prstGeom>
            <a:solidFill>
              <a:srgbClr val="F96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2"/>
          <p:cNvSpPr>
            <a:spLocks noGrp="1"/>
          </p:cNvSpPr>
          <p:nvPr>
            <p:ph type="title"/>
          </p:nvPr>
        </p:nvSpPr>
        <p:spPr>
          <a:xfrm>
            <a:off x="0" y="76200"/>
            <a:ext cx="9144000" cy="990600"/>
          </a:xfrm>
        </p:spPr>
        <p:txBody>
          <a:bodyPr>
            <a:noAutofit/>
          </a:bodyPr>
          <a:lstStyle/>
          <a:p>
            <a:r>
              <a:rPr lang="en-US" sz="3600" dirty="0" smtClean="0">
                <a:solidFill>
                  <a:schemeClr val="bg2">
                    <a:lumMod val="25000"/>
                  </a:schemeClr>
                </a:solidFill>
                <a:latin typeface="Segoe UI" pitchFamily="34" charset="0"/>
                <a:cs typeface="Segoe UI" pitchFamily="34" charset="0"/>
              </a:rPr>
              <a:t>Our Power </a:t>
            </a:r>
            <a:r>
              <a:rPr lang="en-US" sz="3600" smtClean="0">
                <a:solidFill>
                  <a:schemeClr val="bg2">
                    <a:lumMod val="25000"/>
                  </a:schemeClr>
                </a:solidFill>
                <a:latin typeface="Segoe UI" pitchFamily="34" charset="0"/>
                <a:cs typeface="Segoe UI" pitchFamily="34" charset="0"/>
              </a:rPr>
              <a:t>Up for 30 Plan</a:t>
            </a:r>
            <a:endParaRPr lang="en-US" sz="3600" dirty="0">
              <a:solidFill>
                <a:schemeClr val="bg2">
                  <a:lumMod val="25000"/>
                </a:schemeClr>
              </a:solidFill>
              <a:latin typeface="Segoe UI" pitchFamily="34" charset="0"/>
              <a:cs typeface="Segoe UI" pitchFamily="34" charset="0"/>
            </a:endParaRPr>
          </a:p>
        </p:txBody>
      </p:sp>
      <p:pic>
        <p:nvPicPr>
          <p:cNvPr id="9" name="Picture 8" descr="GaSHAPE__0.tmp"/>
          <p:cNvPicPr>
            <a:picLocks noChangeAspect="1"/>
          </p:cNvPicPr>
          <p:nvPr/>
        </p:nvPicPr>
        <p:blipFill>
          <a:blip r:embed="rId3" cstate="print"/>
          <a:stretch>
            <a:fillRect/>
          </a:stretch>
        </p:blipFill>
        <p:spPr>
          <a:xfrm>
            <a:off x="0" y="1371600"/>
            <a:ext cx="9144000" cy="5486400"/>
          </a:xfrm>
          <a:prstGeom prst="rect">
            <a:avLst/>
          </a:prstGeom>
        </p:spPr>
      </p:pic>
      <p:sp>
        <p:nvSpPr>
          <p:cNvPr id="11" name="Oval 10"/>
          <p:cNvSpPr/>
          <p:nvPr/>
        </p:nvSpPr>
        <p:spPr>
          <a:xfrm>
            <a:off x="8836925" y="6504840"/>
            <a:ext cx="259307" cy="284921"/>
          </a:xfrm>
          <a:prstGeom prst="ellipse">
            <a:avLst/>
          </a:prstGeom>
          <a:solidFill>
            <a:srgbClr val="F57620"/>
          </a:solidFill>
          <a:ln>
            <a:solidFill>
              <a:srgbClr val="F576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xmlns="" val="632659699"/>
              </p:ext>
            </p:extLst>
          </p:nvPr>
        </p:nvGraphicFramePr>
        <p:xfrm>
          <a:off x="63408" y="1219200"/>
          <a:ext cx="8922835" cy="5491480"/>
        </p:xfrm>
        <a:graphic>
          <a:graphicData uri="http://schemas.openxmlformats.org/drawingml/2006/table">
            <a:tbl>
              <a:tblPr firstRow="1" bandRow="1">
                <a:tableStyleId>{E8B1032C-EA38-4F05-BA0D-38AFFFC7BED3}</a:tableStyleId>
              </a:tblPr>
              <a:tblGrid>
                <a:gridCol w="3048000"/>
                <a:gridCol w="5874835"/>
              </a:tblGrid>
              <a:tr h="370840">
                <a:tc>
                  <a:txBody>
                    <a:bodyPr/>
                    <a:lstStyle/>
                    <a:p>
                      <a:endParaRPr lang="en-US" dirty="0"/>
                    </a:p>
                  </a:txBody>
                  <a:tcPr/>
                </a:tc>
                <a:tc>
                  <a:txBody>
                    <a:bodyPr/>
                    <a:lstStyle/>
                    <a:p>
                      <a:endParaRPr lang="en-US" dirty="0"/>
                    </a:p>
                  </a:txBody>
                  <a:tcPr/>
                </a:tc>
              </a:tr>
              <a:tr h="370840">
                <a:tc>
                  <a:txBody>
                    <a:bodyPr/>
                    <a:lstStyle/>
                    <a:p>
                      <a:r>
                        <a:rPr lang="en-US" sz="3600" b="1" kern="1200" dirty="0" smtClean="0">
                          <a:solidFill>
                            <a:srgbClr val="018FE0"/>
                          </a:solidFill>
                          <a:latin typeface="Candara" panose="020E0502030303020204" pitchFamily="34" charset="0"/>
                        </a:rPr>
                        <a:t>Our Plan</a:t>
                      </a:r>
                      <a:endParaRPr lang="en-US" sz="3600" b="1" kern="1200" dirty="0">
                        <a:solidFill>
                          <a:srgbClr val="018FE0"/>
                        </a:solidFill>
                        <a:latin typeface="Candara" panose="020E0502030303020204" pitchFamily="34" charset="0"/>
                        <a:ea typeface="+mn-ea"/>
                        <a:cs typeface="+mn-cs"/>
                      </a:endParaRPr>
                    </a:p>
                  </a:txBody>
                  <a:tcPr/>
                </a:tc>
                <a:tc>
                  <a:txBody>
                    <a:bodyPr/>
                    <a:lstStyle/>
                    <a:p>
                      <a:r>
                        <a:rPr lang="en-US" sz="2600" i="1" kern="1200" dirty="0" smtClean="0">
                          <a:latin typeface="Candara" panose="020E0502030303020204" pitchFamily="34" charset="0"/>
                        </a:rPr>
                        <a:t>Describe how your school will incorporate _____ activities</a:t>
                      </a:r>
                      <a:r>
                        <a:rPr lang="en-US" sz="2600" i="1" kern="1200" baseline="0" dirty="0" smtClean="0">
                          <a:latin typeface="Candara" panose="020E0502030303020204" pitchFamily="34" charset="0"/>
                        </a:rPr>
                        <a:t> to reach 30 min of PA for every student?</a:t>
                      </a:r>
                      <a:endParaRPr lang="en-US" sz="2600" i="1" kern="1200" dirty="0">
                        <a:solidFill>
                          <a:schemeClr val="tx1"/>
                        </a:solidFill>
                        <a:latin typeface="Candara" panose="020E0502030303020204" pitchFamily="34" charset="0"/>
                        <a:ea typeface="+mn-ea"/>
                        <a:cs typeface="+mn-cs"/>
                      </a:endParaRPr>
                    </a:p>
                  </a:txBody>
                  <a:tcPr/>
                </a:tc>
              </a:tr>
              <a:tr h="732278">
                <a:tc>
                  <a:txBody>
                    <a:bodyPr/>
                    <a:lstStyle/>
                    <a:p>
                      <a:r>
                        <a:rPr lang="en-US" sz="3600" b="1" kern="1200" dirty="0" smtClean="0">
                          <a:solidFill>
                            <a:srgbClr val="018FE0"/>
                          </a:solidFill>
                          <a:latin typeface="Candara" panose="020E0502030303020204" pitchFamily="34" charset="0"/>
                        </a:rPr>
                        <a:t>Resources</a:t>
                      </a:r>
                      <a:endParaRPr lang="en-US" sz="3600" b="1" kern="1200" dirty="0">
                        <a:solidFill>
                          <a:srgbClr val="018FE0"/>
                        </a:solidFill>
                        <a:latin typeface="Candara" panose="020E0502030303020204" pitchFamily="34" charset="0"/>
                        <a:ea typeface="+mn-ea"/>
                        <a:cs typeface="+mn-cs"/>
                      </a:endParaRPr>
                    </a:p>
                  </a:txBody>
                  <a:tcPr/>
                </a:tc>
                <a:tc>
                  <a:txBody>
                    <a:bodyPr/>
                    <a:lstStyle/>
                    <a:p>
                      <a:r>
                        <a:rPr lang="en-US" sz="2600" i="1" kern="1200" dirty="0" smtClean="0">
                          <a:latin typeface="Candara" panose="020E0502030303020204" pitchFamily="34" charset="0"/>
                        </a:rPr>
                        <a:t>What resources will  be used and how will those</a:t>
                      </a:r>
                      <a:r>
                        <a:rPr lang="en-US" sz="2600" i="1" kern="1200" baseline="0" dirty="0" smtClean="0">
                          <a:latin typeface="Candara" panose="020E0502030303020204" pitchFamily="34" charset="0"/>
                        </a:rPr>
                        <a:t> involved gain access to them? Best to start with a few resources and then offer more as plan progresses</a:t>
                      </a:r>
                      <a:endParaRPr lang="en-US" sz="2600" i="1" kern="1200" dirty="0" smtClean="0">
                        <a:solidFill>
                          <a:schemeClr val="tx1"/>
                        </a:solidFill>
                        <a:latin typeface="Candara" panose="020E0502030303020204" pitchFamily="34" charset="0"/>
                        <a:ea typeface="+mn-ea"/>
                        <a:cs typeface="+mn-cs"/>
                      </a:endParaRPr>
                    </a:p>
                  </a:txBody>
                  <a:tcPr/>
                </a:tc>
              </a:tr>
              <a:tr h="732278">
                <a:tc>
                  <a:txBody>
                    <a:bodyPr/>
                    <a:lstStyle/>
                    <a:p>
                      <a:r>
                        <a:rPr lang="en-US" sz="3600" b="1" kern="1200" dirty="0" smtClean="0">
                          <a:solidFill>
                            <a:srgbClr val="018FE0"/>
                          </a:solidFill>
                          <a:latin typeface="Candara" panose="020E0502030303020204" pitchFamily="34" charset="0"/>
                          <a:ea typeface="+mn-ea"/>
                          <a:cs typeface="+mn-cs"/>
                        </a:rPr>
                        <a:t>When</a:t>
                      </a:r>
                      <a:endParaRPr lang="en-US" sz="3600" b="1" kern="1200" dirty="0">
                        <a:solidFill>
                          <a:srgbClr val="018FE0"/>
                        </a:solidFill>
                        <a:latin typeface="Candara" panose="020E0502030303020204" pitchFamily="34" charset="0"/>
                        <a:ea typeface="+mn-ea"/>
                        <a:cs typeface="+mn-cs"/>
                      </a:endParaRPr>
                    </a:p>
                  </a:txBody>
                  <a:tcPr/>
                </a:tc>
                <a:tc>
                  <a:txBody>
                    <a:bodyPr/>
                    <a:lstStyle/>
                    <a:p>
                      <a:r>
                        <a:rPr lang="en-US" sz="2600" i="1" kern="1200" dirty="0" smtClean="0">
                          <a:solidFill>
                            <a:schemeClr val="tx1"/>
                          </a:solidFill>
                          <a:latin typeface="Candara" panose="020E0502030303020204" pitchFamily="34" charset="0"/>
                          <a:ea typeface="+mn-ea"/>
                          <a:cs typeface="+mn-cs"/>
                        </a:rPr>
                        <a:t>Be</a:t>
                      </a:r>
                      <a:r>
                        <a:rPr lang="en-US" sz="2600" i="1" kern="1200" baseline="0" dirty="0" smtClean="0">
                          <a:solidFill>
                            <a:schemeClr val="tx1"/>
                          </a:solidFill>
                          <a:latin typeface="Candara" panose="020E0502030303020204" pitchFamily="34" charset="0"/>
                          <a:ea typeface="+mn-ea"/>
                          <a:cs typeface="+mn-cs"/>
                        </a:rPr>
                        <a:t> concrete with start date, days per week for activity, and times</a:t>
                      </a:r>
                      <a:endParaRPr lang="en-US" sz="2600" i="1" kern="1200" dirty="0" smtClean="0">
                        <a:solidFill>
                          <a:schemeClr val="tx1"/>
                        </a:solidFill>
                        <a:latin typeface="Candara" panose="020E0502030303020204" pitchFamily="34" charset="0"/>
                        <a:ea typeface="+mn-ea"/>
                        <a:cs typeface="+mn-cs"/>
                      </a:endParaRPr>
                    </a:p>
                  </a:txBody>
                  <a:tcPr/>
                </a:tc>
              </a:tr>
              <a:tr h="370840">
                <a:tc>
                  <a:txBody>
                    <a:bodyPr/>
                    <a:lstStyle/>
                    <a:p>
                      <a:r>
                        <a:rPr lang="en-US" sz="3600" b="1" kern="1200" dirty="0" smtClean="0">
                          <a:solidFill>
                            <a:srgbClr val="018FE0"/>
                          </a:solidFill>
                          <a:latin typeface="Candara" panose="020E0502030303020204" pitchFamily="34" charset="0"/>
                          <a:ea typeface="+mn-ea"/>
                          <a:cs typeface="+mn-cs"/>
                        </a:rPr>
                        <a:t>Who</a:t>
                      </a:r>
                      <a:endParaRPr lang="en-US" sz="3600" b="1" kern="1200" dirty="0">
                        <a:solidFill>
                          <a:srgbClr val="018FE0"/>
                        </a:solidFill>
                        <a:latin typeface="Candara" panose="020E0502030303020204" pitchFamily="34" charset="0"/>
                        <a:ea typeface="+mn-ea"/>
                        <a:cs typeface="+mn-cs"/>
                      </a:endParaRPr>
                    </a:p>
                  </a:txBody>
                  <a:tcPr/>
                </a:tc>
                <a:tc>
                  <a:txBody>
                    <a:bodyPr/>
                    <a:lstStyle/>
                    <a:p>
                      <a:r>
                        <a:rPr lang="en-US" sz="2600" i="1" kern="1200" dirty="0" smtClean="0">
                          <a:latin typeface="Candara" panose="020E0502030303020204" pitchFamily="34" charset="0"/>
                        </a:rPr>
                        <a:t>Leave the door open to meet again, build</a:t>
                      </a:r>
                      <a:r>
                        <a:rPr lang="en-US" sz="2600" i="1" kern="1200" baseline="0" dirty="0" smtClean="0">
                          <a:latin typeface="Candara" panose="020E0502030303020204" pitchFamily="34" charset="0"/>
                        </a:rPr>
                        <a:t> support/ a team,</a:t>
                      </a:r>
                      <a:r>
                        <a:rPr lang="en-US" sz="2600" i="1" kern="1200" dirty="0" smtClean="0">
                          <a:latin typeface="Candara" panose="020E0502030303020204" pitchFamily="34" charset="0"/>
                        </a:rPr>
                        <a:t>  talk, plan, and update on progress</a:t>
                      </a:r>
                      <a:endParaRPr lang="en-US" sz="2600" i="1" kern="1200" dirty="0" smtClean="0">
                        <a:solidFill>
                          <a:schemeClr val="tx1"/>
                        </a:solidFill>
                        <a:latin typeface="Candara" panose="020E0502030303020204" pitchFamily="34" charset="0"/>
                        <a:ea typeface="+mn-ea"/>
                        <a:cs typeface="+mn-cs"/>
                      </a:endParaRPr>
                    </a:p>
                  </a:txBody>
                  <a:tcPr/>
                </a:tc>
              </a:tr>
            </a:tbl>
          </a:graphicData>
        </a:graphic>
      </p:graphicFrame>
    </p:spTree>
    <p:extLst>
      <p:ext uri="{BB962C8B-B14F-4D97-AF65-F5344CB8AC3E}">
        <p14:creationId xmlns:p14="http://schemas.microsoft.com/office/powerpoint/2010/main" xmlns="" val="4102631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SHAPE_PowerUpFor30_logo.jpg"/>
          <p:cNvPicPr>
            <a:picLocks noChangeAspect="1"/>
          </p:cNvPicPr>
          <p:nvPr/>
        </p:nvPicPr>
        <p:blipFill>
          <a:blip r:embed="rId3" cstate="print"/>
          <a:stretch>
            <a:fillRect/>
          </a:stretch>
        </p:blipFill>
        <p:spPr>
          <a:xfrm>
            <a:off x="2027354" y="228600"/>
            <a:ext cx="5364943" cy="2305595"/>
          </a:xfrm>
          <a:prstGeom prst="rect">
            <a:avLst/>
          </a:prstGeom>
          <a:solidFill>
            <a:srgbClr val="8ECB80"/>
          </a:solidFill>
        </p:spPr>
      </p:pic>
      <p:sp>
        <p:nvSpPr>
          <p:cNvPr id="8" name="Subtitle 7"/>
          <p:cNvSpPr>
            <a:spLocks noGrp="1"/>
          </p:cNvSpPr>
          <p:nvPr>
            <p:ph type="subTitle" idx="1"/>
          </p:nvPr>
        </p:nvSpPr>
        <p:spPr>
          <a:xfrm>
            <a:off x="0" y="2569602"/>
            <a:ext cx="9123296" cy="1752600"/>
          </a:xfrm>
        </p:spPr>
        <p:txBody>
          <a:bodyPr>
            <a:normAutofit/>
          </a:bodyPr>
          <a:lstStyle/>
          <a:p>
            <a:endParaRPr lang="en-US" sz="1000" dirty="0" smtClean="0"/>
          </a:p>
          <a:p>
            <a:r>
              <a:rPr lang="en-US" sz="5400" dirty="0" smtClean="0"/>
              <a:t>Questions/Feedback</a:t>
            </a:r>
            <a:endParaRPr lang="en-US" sz="8000" dirty="0"/>
          </a:p>
        </p:txBody>
      </p:sp>
      <p:sp>
        <p:nvSpPr>
          <p:cNvPr id="6" name="Rectangle 5"/>
          <p:cNvSpPr/>
          <p:nvPr/>
        </p:nvSpPr>
        <p:spPr>
          <a:xfrm>
            <a:off x="-15240" y="6519446"/>
            <a:ext cx="9144000" cy="338554"/>
          </a:xfrm>
          <a:prstGeom prst="rect">
            <a:avLst/>
          </a:prstGeom>
        </p:spPr>
        <p:txBody>
          <a:bodyPr wrap="square">
            <a:spAutoFit/>
          </a:bodyPr>
          <a:lstStyle/>
          <a:p>
            <a:pPr algn="ctr"/>
            <a:r>
              <a:rPr lang="en-US" sz="1600" b="1" i="1" dirty="0">
                <a:solidFill>
                  <a:schemeClr val="bg1"/>
                </a:solidFill>
                <a:latin typeface="+mj-lt"/>
              </a:rPr>
              <a:t> F</a:t>
            </a:r>
            <a:r>
              <a:rPr lang="en-US" sz="1600" b="1" i="1" dirty="0" smtClean="0">
                <a:solidFill>
                  <a:schemeClr val="bg1"/>
                </a:solidFill>
                <a:latin typeface="+mj-lt"/>
              </a:rPr>
              <a:t>unded </a:t>
            </a:r>
            <a:r>
              <a:rPr lang="en-US" sz="1600" b="1" i="1" dirty="0">
                <a:solidFill>
                  <a:schemeClr val="bg1"/>
                </a:solidFill>
                <a:latin typeface="+mj-lt"/>
              </a:rPr>
              <a:t>in part by The Coca-Cola </a:t>
            </a:r>
            <a:r>
              <a:rPr lang="en-US" sz="1600" b="1" i="1" dirty="0" smtClean="0">
                <a:solidFill>
                  <a:schemeClr val="bg1"/>
                </a:solidFill>
                <a:latin typeface="+mj-lt"/>
              </a:rPr>
              <a:t>Foundation</a:t>
            </a:r>
            <a:endParaRPr lang="en-US" sz="1600" b="1" i="1" dirty="0">
              <a:solidFill>
                <a:schemeClr val="bg1"/>
              </a:solidFill>
              <a:latin typeface="+mj-lt"/>
            </a:endParaRPr>
          </a:p>
        </p:txBody>
      </p:sp>
    </p:spTree>
    <p:extLst>
      <p:ext uri="{BB962C8B-B14F-4D97-AF65-F5344CB8AC3E}">
        <p14:creationId xmlns:p14="http://schemas.microsoft.com/office/powerpoint/2010/main" xmlns="" val="13332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SHAPE__0.tmp"/>
          <p:cNvPicPr>
            <a:picLocks noChangeAspect="1"/>
          </p:cNvPicPr>
          <p:nvPr/>
        </p:nvPicPr>
        <p:blipFill>
          <a:blip r:embed="rId3" cstate="print"/>
          <a:stretch>
            <a:fillRect/>
          </a:stretch>
        </p:blipFill>
        <p:spPr>
          <a:xfrm>
            <a:off x="0" y="-152400"/>
            <a:ext cx="9144000" cy="7010400"/>
          </a:xfrm>
          <a:prstGeom prst="rect">
            <a:avLst/>
          </a:prstGeom>
        </p:spPr>
      </p:pic>
      <p:grpSp>
        <p:nvGrpSpPr>
          <p:cNvPr id="6" name="Group 9"/>
          <p:cNvGrpSpPr/>
          <p:nvPr/>
        </p:nvGrpSpPr>
        <p:grpSpPr>
          <a:xfrm>
            <a:off x="0" y="1066800"/>
            <a:ext cx="9144000" cy="304800"/>
            <a:chOff x="0" y="1066800"/>
            <a:chExt cx="9144000" cy="304800"/>
          </a:xfrm>
        </p:grpSpPr>
        <p:sp>
          <p:nvSpPr>
            <p:cNvPr id="7" name="Rectangle 6"/>
            <p:cNvSpPr/>
            <p:nvPr/>
          </p:nvSpPr>
          <p:spPr>
            <a:xfrm>
              <a:off x="0" y="1066800"/>
              <a:ext cx="1295400" cy="304800"/>
            </a:xfrm>
            <a:prstGeom prst="rect">
              <a:avLst/>
            </a:prstGeom>
            <a:solidFill>
              <a:srgbClr val="60C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8" name="Rectangle 7"/>
            <p:cNvSpPr/>
            <p:nvPr/>
          </p:nvSpPr>
          <p:spPr>
            <a:xfrm>
              <a:off x="1447800" y="1066800"/>
              <a:ext cx="7696200" cy="304800"/>
            </a:xfrm>
            <a:prstGeom prst="rect">
              <a:avLst/>
            </a:prstGeom>
            <a:solidFill>
              <a:srgbClr val="F96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2"/>
          <p:cNvSpPr>
            <a:spLocks noGrp="1"/>
          </p:cNvSpPr>
          <p:nvPr>
            <p:ph type="title"/>
          </p:nvPr>
        </p:nvSpPr>
        <p:spPr>
          <a:xfrm>
            <a:off x="0" y="76200"/>
            <a:ext cx="9144000" cy="990600"/>
          </a:xfrm>
        </p:spPr>
        <p:txBody>
          <a:bodyPr>
            <a:noAutofit/>
          </a:bodyPr>
          <a:lstStyle/>
          <a:p>
            <a:r>
              <a:rPr lang="en-US" dirty="0" smtClean="0">
                <a:solidFill>
                  <a:schemeClr val="bg2">
                    <a:lumMod val="25000"/>
                  </a:schemeClr>
                </a:solidFill>
                <a:latin typeface="Segoe UI" pitchFamily="34" charset="0"/>
                <a:cs typeface="Segoe UI" pitchFamily="34" charset="0"/>
              </a:rPr>
              <a:t>What is </a:t>
            </a:r>
            <a:r>
              <a:rPr lang="en-US" b="1" dirty="0" smtClean="0">
                <a:solidFill>
                  <a:schemeClr val="bg2">
                    <a:lumMod val="25000"/>
                  </a:schemeClr>
                </a:solidFill>
                <a:latin typeface="Segoe UI" pitchFamily="34" charset="0"/>
                <a:cs typeface="Segoe UI" pitchFamily="34" charset="0"/>
              </a:rPr>
              <a:t>Power Up for 30</a:t>
            </a:r>
            <a:r>
              <a:rPr lang="en-US" dirty="0" smtClean="0">
                <a:solidFill>
                  <a:schemeClr val="bg2">
                    <a:lumMod val="25000"/>
                  </a:schemeClr>
                </a:solidFill>
                <a:latin typeface="Segoe UI" pitchFamily="34" charset="0"/>
                <a:cs typeface="Segoe UI" pitchFamily="34" charset="0"/>
              </a:rPr>
              <a:t>?</a:t>
            </a:r>
            <a:endParaRPr lang="en-US" dirty="0">
              <a:solidFill>
                <a:schemeClr val="bg2">
                  <a:lumMod val="25000"/>
                </a:schemeClr>
              </a:solidFill>
              <a:latin typeface="Segoe UI" pitchFamily="34" charset="0"/>
              <a:cs typeface="Segoe UI" pitchFamily="34" charset="0"/>
            </a:endParaRPr>
          </a:p>
        </p:txBody>
      </p:sp>
      <p:pic>
        <p:nvPicPr>
          <p:cNvPr id="11" name="Picture 10" descr="http://wic.ga.gov/images/DPH_logo.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514600" y="4871892"/>
            <a:ext cx="2057400" cy="696611"/>
          </a:xfrm>
          <a:prstGeom prst="rect">
            <a:avLst/>
          </a:prstGeom>
          <a:noFill/>
          <a:ln>
            <a:noFill/>
          </a:ln>
        </p:spPr>
      </p:pic>
      <p:pic>
        <p:nvPicPr>
          <p:cNvPr id="12" name="Picture 11"/>
          <p:cNvPicPr>
            <a:picLocks noChangeAspect="1"/>
          </p:cNvPicPr>
          <p:nvPr/>
        </p:nvPicPr>
        <p:blipFill rotWithShape="1">
          <a:blip r:embed="rId5" cstate="print"/>
          <a:srcRect t="21281" b="26003"/>
          <a:stretch/>
        </p:blipFill>
        <p:spPr>
          <a:xfrm>
            <a:off x="609600" y="4575388"/>
            <a:ext cx="1676399" cy="1074223"/>
          </a:xfrm>
          <a:prstGeom prst="rect">
            <a:avLst/>
          </a:prstGeom>
        </p:spPr>
      </p:pic>
      <p:pic>
        <p:nvPicPr>
          <p:cNvPr id="13" name="Picture 2" descr="http://ts1.mm.bing.net/th?id=H.4802294233368868&amp;pid=1.7"/>
          <p:cNvPicPr>
            <a:picLocks noChangeAspect="1" noChangeArrowheads="1"/>
          </p:cNvPicPr>
          <p:nvPr/>
        </p:nvPicPr>
        <p:blipFill>
          <a:blip r:embed="rId6" cstate="print"/>
          <a:srcRect/>
          <a:stretch>
            <a:fillRect/>
          </a:stretch>
        </p:blipFill>
        <p:spPr bwMode="auto">
          <a:xfrm>
            <a:off x="4876800" y="4654169"/>
            <a:ext cx="992124" cy="995442"/>
          </a:xfrm>
          <a:prstGeom prst="rect">
            <a:avLst/>
          </a:prstGeom>
          <a:noFill/>
        </p:spPr>
      </p:pic>
      <p:pic>
        <p:nvPicPr>
          <p:cNvPr id="14" name="Picture 13" descr="HealthMPowers_logoNotag.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400800" y="4871892"/>
            <a:ext cx="2336800" cy="777719"/>
          </a:xfrm>
          <a:prstGeom prst="rect">
            <a:avLst/>
          </a:prstGeom>
        </p:spPr>
      </p:pic>
      <p:graphicFrame>
        <p:nvGraphicFramePr>
          <p:cNvPr id="16" name="Diagram 15"/>
          <p:cNvGraphicFramePr/>
          <p:nvPr>
            <p:extLst>
              <p:ext uri="{D42A27DB-BD31-4B8C-83A1-F6EECF244321}">
                <p14:modId xmlns:p14="http://schemas.microsoft.com/office/powerpoint/2010/main" xmlns="" val="1528608125"/>
              </p:ext>
            </p:extLst>
          </p:nvPr>
        </p:nvGraphicFramePr>
        <p:xfrm>
          <a:off x="381000" y="1371600"/>
          <a:ext cx="8382000" cy="358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tangle 2"/>
          <p:cNvSpPr/>
          <p:nvPr/>
        </p:nvSpPr>
        <p:spPr>
          <a:xfrm>
            <a:off x="-35312" y="6488668"/>
            <a:ext cx="9179312" cy="369332"/>
          </a:xfrm>
          <a:prstGeom prst="rect">
            <a:avLst/>
          </a:prstGeom>
        </p:spPr>
        <p:txBody>
          <a:bodyPr wrap="square">
            <a:spAutoFit/>
          </a:bodyPr>
          <a:lstStyle/>
          <a:p>
            <a:pPr algn="ctr"/>
            <a:r>
              <a:rPr lang="en-US" i="1" dirty="0">
                <a:solidFill>
                  <a:schemeClr val="bg1">
                    <a:lumMod val="50000"/>
                  </a:schemeClr>
                </a:solidFill>
              </a:rPr>
              <a:t> F</a:t>
            </a:r>
            <a:r>
              <a:rPr lang="en-US" i="1" dirty="0" smtClean="0">
                <a:solidFill>
                  <a:schemeClr val="bg1">
                    <a:lumMod val="50000"/>
                  </a:schemeClr>
                </a:solidFill>
              </a:rPr>
              <a:t>unded </a:t>
            </a:r>
            <a:r>
              <a:rPr lang="en-US" i="1" dirty="0">
                <a:solidFill>
                  <a:schemeClr val="bg1">
                    <a:lumMod val="50000"/>
                  </a:schemeClr>
                </a:solidFill>
              </a:rPr>
              <a:t>in part by The Coca-Cola </a:t>
            </a:r>
            <a:r>
              <a:rPr lang="en-US" i="1" dirty="0" smtClean="0">
                <a:solidFill>
                  <a:schemeClr val="bg1">
                    <a:lumMod val="50000"/>
                  </a:schemeClr>
                </a:solidFill>
              </a:rPr>
              <a:t>Foundation</a:t>
            </a:r>
            <a:endParaRPr lang="en-US" i="1" dirty="0">
              <a:solidFill>
                <a:schemeClr val="bg1">
                  <a:lumMod val="50000"/>
                </a:schemeClr>
              </a:solidFill>
            </a:endParaRPr>
          </a:p>
        </p:txBody>
      </p:sp>
    </p:spTree>
    <p:extLst>
      <p:ext uri="{BB962C8B-B14F-4D97-AF65-F5344CB8AC3E}">
        <p14:creationId xmlns:p14="http://schemas.microsoft.com/office/powerpoint/2010/main" xmlns="" val="2035047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9"/>
          <p:cNvGrpSpPr/>
          <p:nvPr/>
        </p:nvGrpSpPr>
        <p:grpSpPr>
          <a:xfrm>
            <a:off x="0" y="1066800"/>
            <a:ext cx="9144000" cy="304800"/>
            <a:chOff x="0" y="1066800"/>
            <a:chExt cx="9144000" cy="304800"/>
          </a:xfrm>
        </p:grpSpPr>
        <p:sp>
          <p:nvSpPr>
            <p:cNvPr id="7" name="Rectangle 6"/>
            <p:cNvSpPr/>
            <p:nvPr/>
          </p:nvSpPr>
          <p:spPr>
            <a:xfrm>
              <a:off x="0" y="1066800"/>
              <a:ext cx="1295400" cy="304800"/>
            </a:xfrm>
            <a:prstGeom prst="rect">
              <a:avLst/>
            </a:prstGeom>
            <a:solidFill>
              <a:srgbClr val="60C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8" name="Rectangle 7"/>
            <p:cNvSpPr/>
            <p:nvPr/>
          </p:nvSpPr>
          <p:spPr>
            <a:xfrm>
              <a:off x="1447800" y="1066800"/>
              <a:ext cx="7696200" cy="304800"/>
            </a:xfrm>
            <a:prstGeom prst="rect">
              <a:avLst/>
            </a:prstGeom>
            <a:solidFill>
              <a:srgbClr val="F96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2"/>
          <p:cNvSpPr>
            <a:spLocks noGrp="1"/>
          </p:cNvSpPr>
          <p:nvPr>
            <p:ph type="title"/>
          </p:nvPr>
        </p:nvSpPr>
        <p:spPr>
          <a:xfrm>
            <a:off x="0" y="76200"/>
            <a:ext cx="9144000" cy="990600"/>
          </a:xfrm>
        </p:spPr>
        <p:txBody>
          <a:bodyPr>
            <a:noAutofit/>
          </a:bodyPr>
          <a:lstStyle/>
          <a:p>
            <a:r>
              <a:rPr lang="en-US" b="1" dirty="0" smtClean="0">
                <a:solidFill>
                  <a:schemeClr val="bg2">
                    <a:lumMod val="25000"/>
                  </a:schemeClr>
                </a:solidFill>
                <a:latin typeface="Segoe UI" pitchFamily="34" charset="0"/>
                <a:cs typeface="Segoe UI" pitchFamily="34" charset="0"/>
              </a:rPr>
              <a:t>Power Up for 30</a:t>
            </a:r>
            <a:r>
              <a:rPr lang="en-US" dirty="0">
                <a:solidFill>
                  <a:schemeClr val="bg2">
                    <a:lumMod val="25000"/>
                  </a:schemeClr>
                </a:solidFill>
                <a:latin typeface="Segoe UI" pitchFamily="34" charset="0"/>
                <a:cs typeface="Segoe UI" pitchFamily="34" charset="0"/>
              </a:rPr>
              <a:t> </a:t>
            </a:r>
            <a:r>
              <a:rPr lang="en-US" dirty="0" smtClean="0">
                <a:solidFill>
                  <a:schemeClr val="bg2">
                    <a:lumMod val="25000"/>
                  </a:schemeClr>
                </a:solidFill>
                <a:latin typeface="Segoe UI" pitchFamily="34" charset="0"/>
                <a:cs typeface="Segoe UI" pitchFamily="34" charset="0"/>
              </a:rPr>
              <a:t>Mantra</a:t>
            </a:r>
            <a:endParaRPr lang="en-US" dirty="0">
              <a:solidFill>
                <a:schemeClr val="bg2">
                  <a:lumMod val="25000"/>
                </a:schemeClr>
              </a:solidFill>
              <a:latin typeface="Segoe UI" pitchFamily="34" charset="0"/>
              <a:cs typeface="Segoe UI" pitchFamily="34" charset="0"/>
            </a:endParaRPr>
          </a:p>
        </p:txBody>
      </p:sp>
      <p:sp>
        <p:nvSpPr>
          <p:cNvPr id="3" name="Rectangle 2"/>
          <p:cNvSpPr/>
          <p:nvPr/>
        </p:nvSpPr>
        <p:spPr>
          <a:xfrm>
            <a:off x="-35312" y="6488668"/>
            <a:ext cx="9179312" cy="369332"/>
          </a:xfrm>
          <a:prstGeom prst="rect">
            <a:avLst/>
          </a:prstGeom>
        </p:spPr>
        <p:txBody>
          <a:bodyPr wrap="square">
            <a:spAutoFit/>
          </a:bodyPr>
          <a:lstStyle/>
          <a:p>
            <a:pPr algn="ctr"/>
            <a:r>
              <a:rPr lang="en-US" i="1" dirty="0">
                <a:solidFill>
                  <a:schemeClr val="bg1">
                    <a:lumMod val="50000"/>
                  </a:schemeClr>
                </a:solidFill>
              </a:rPr>
              <a:t> F</a:t>
            </a:r>
            <a:r>
              <a:rPr lang="en-US" i="1" dirty="0" smtClean="0">
                <a:solidFill>
                  <a:schemeClr val="bg1">
                    <a:lumMod val="50000"/>
                  </a:schemeClr>
                </a:solidFill>
              </a:rPr>
              <a:t>unded </a:t>
            </a:r>
            <a:r>
              <a:rPr lang="en-US" i="1" dirty="0">
                <a:solidFill>
                  <a:schemeClr val="bg1">
                    <a:lumMod val="50000"/>
                  </a:schemeClr>
                </a:solidFill>
              </a:rPr>
              <a:t>in part by The Coca-Cola </a:t>
            </a:r>
            <a:r>
              <a:rPr lang="en-US" i="1" dirty="0" smtClean="0">
                <a:solidFill>
                  <a:schemeClr val="bg1">
                    <a:lumMod val="50000"/>
                  </a:schemeClr>
                </a:solidFill>
              </a:rPr>
              <a:t>Foundation</a:t>
            </a:r>
            <a:endParaRPr lang="en-US" i="1" dirty="0">
              <a:solidFill>
                <a:schemeClr val="bg1">
                  <a:lumMod val="50000"/>
                </a:schemeClr>
              </a:solidFill>
            </a:endParaRPr>
          </a:p>
        </p:txBody>
      </p:sp>
      <p:pic>
        <p:nvPicPr>
          <p:cNvPr id="15" name="Picture 2"/>
          <p:cNvPicPr>
            <a:picLocks noChangeAspect="1" noChangeArrowheads="1"/>
          </p:cNvPicPr>
          <p:nvPr/>
        </p:nvPicPr>
        <p:blipFill>
          <a:blip r:embed="rId3" cstate="print"/>
          <a:srcRect b="21565"/>
          <a:stretch>
            <a:fillRect/>
          </a:stretch>
        </p:blipFill>
        <p:spPr bwMode="auto">
          <a:xfrm>
            <a:off x="-20704" y="4572000"/>
            <a:ext cx="9144000" cy="2286000"/>
          </a:xfrm>
          <a:prstGeom prst="rect">
            <a:avLst/>
          </a:prstGeom>
          <a:noFill/>
          <a:ln w="9525">
            <a:noFill/>
            <a:miter lim="800000"/>
            <a:headEnd/>
            <a:tailEnd/>
          </a:ln>
          <a:effectLst/>
        </p:spPr>
      </p:pic>
      <p:sp>
        <p:nvSpPr>
          <p:cNvPr id="17" name="TextBox 16"/>
          <p:cNvSpPr txBox="1"/>
          <p:nvPr/>
        </p:nvSpPr>
        <p:spPr>
          <a:xfrm>
            <a:off x="423388" y="1834287"/>
            <a:ext cx="8232540" cy="2800767"/>
          </a:xfrm>
          <a:prstGeom prst="rect">
            <a:avLst/>
          </a:prstGeom>
          <a:noFill/>
        </p:spPr>
        <p:txBody>
          <a:bodyPr wrap="square" rtlCol="0">
            <a:spAutoFit/>
          </a:bodyPr>
          <a:lstStyle/>
          <a:p>
            <a:pPr algn="ctr"/>
            <a:r>
              <a:rPr lang="en-US" sz="4400" dirty="0" smtClean="0"/>
              <a:t>30 minutes </a:t>
            </a:r>
          </a:p>
          <a:p>
            <a:pPr algn="ctr"/>
            <a:r>
              <a:rPr lang="en-US" sz="4400" dirty="0" smtClean="0"/>
              <a:t>Every Day</a:t>
            </a:r>
          </a:p>
          <a:p>
            <a:pPr algn="ctr"/>
            <a:r>
              <a:rPr lang="en-US" sz="4400" dirty="0" smtClean="0"/>
              <a:t>Every School</a:t>
            </a:r>
          </a:p>
          <a:p>
            <a:pPr algn="ctr"/>
            <a:r>
              <a:rPr lang="en-US" sz="4400" dirty="0" smtClean="0"/>
              <a:t>Every Child</a:t>
            </a:r>
            <a:endParaRPr lang="en-US" sz="4400" dirty="0"/>
          </a:p>
        </p:txBody>
      </p:sp>
    </p:spTree>
    <p:extLst>
      <p:ext uri="{BB962C8B-B14F-4D97-AF65-F5344CB8AC3E}">
        <p14:creationId xmlns:p14="http://schemas.microsoft.com/office/powerpoint/2010/main" xmlns="" val="1649055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SHAPE__0.tmp"/>
          <p:cNvPicPr>
            <a:picLocks noChangeAspect="1"/>
          </p:cNvPicPr>
          <p:nvPr/>
        </p:nvPicPr>
        <p:blipFill>
          <a:blip r:embed="rId3" cstate="print"/>
          <a:stretch>
            <a:fillRect/>
          </a:stretch>
        </p:blipFill>
        <p:spPr>
          <a:xfrm>
            <a:off x="0" y="-152400"/>
            <a:ext cx="9144000" cy="7010400"/>
          </a:xfrm>
          <a:prstGeom prst="rect">
            <a:avLst/>
          </a:prstGeom>
        </p:spPr>
      </p:pic>
      <p:grpSp>
        <p:nvGrpSpPr>
          <p:cNvPr id="3" name="Group 9"/>
          <p:cNvGrpSpPr/>
          <p:nvPr/>
        </p:nvGrpSpPr>
        <p:grpSpPr>
          <a:xfrm>
            <a:off x="0" y="1066800"/>
            <a:ext cx="9144000" cy="304800"/>
            <a:chOff x="0" y="1066800"/>
            <a:chExt cx="9144000" cy="304800"/>
          </a:xfrm>
        </p:grpSpPr>
        <p:sp>
          <p:nvSpPr>
            <p:cNvPr id="4" name="Rectangle 3"/>
            <p:cNvSpPr/>
            <p:nvPr/>
          </p:nvSpPr>
          <p:spPr>
            <a:xfrm>
              <a:off x="0" y="1066800"/>
              <a:ext cx="1295400" cy="304800"/>
            </a:xfrm>
            <a:prstGeom prst="rect">
              <a:avLst/>
            </a:prstGeom>
            <a:solidFill>
              <a:srgbClr val="60C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5" name="Rectangle 4"/>
            <p:cNvSpPr/>
            <p:nvPr/>
          </p:nvSpPr>
          <p:spPr>
            <a:xfrm>
              <a:off x="1447800" y="1066800"/>
              <a:ext cx="7696200" cy="304800"/>
            </a:xfrm>
            <a:prstGeom prst="rect">
              <a:avLst/>
            </a:prstGeom>
            <a:solidFill>
              <a:srgbClr val="F96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2"/>
          <p:cNvSpPr txBox="1">
            <a:spLocks/>
          </p:cNvSpPr>
          <p:nvPr/>
        </p:nvSpPr>
        <p:spPr>
          <a:xfrm>
            <a:off x="0" y="76200"/>
            <a:ext cx="9144000" cy="990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2">
                    <a:lumMod val="25000"/>
                  </a:schemeClr>
                </a:solidFill>
                <a:effectLst/>
                <a:uLnTx/>
                <a:uFillTx/>
                <a:latin typeface="Segoe UI" pitchFamily="34" charset="0"/>
                <a:ea typeface="+mj-ea"/>
                <a:cs typeface="Segoe UI" pitchFamily="34" charset="0"/>
              </a:rPr>
              <a:t>How Did Students Shape Out…?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noProof="0" dirty="0" smtClean="0">
                <a:solidFill>
                  <a:schemeClr val="bg2">
                    <a:lumMod val="25000"/>
                  </a:schemeClr>
                </a:solidFill>
                <a:latin typeface="Segoe UI" pitchFamily="34" charset="0"/>
                <a:ea typeface="+mj-ea"/>
                <a:cs typeface="Segoe UI" pitchFamily="34" charset="0"/>
              </a:rPr>
              <a:t>2012 AND 2012-2013, 2013-2014 Assessment Results</a:t>
            </a:r>
            <a:endParaRPr kumimoji="0" lang="en-US" sz="2000" i="0" u="none" strike="noStrike" kern="1200" cap="none" spc="0" normalizeH="0" baseline="0" noProof="0" dirty="0">
              <a:ln>
                <a:noFill/>
              </a:ln>
              <a:solidFill>
                <a:schemeClr val="bg2">
                  <a:lumMod val="25000"/>
                </a:schemeClr>
              </a:solidFill>
              <a:effectLst/>
              <a:uLnTx/>
              <a:uFillTx/>
              <a:latin typeface="Segoe UI" pitchFamily="34" charset="0"/>
              <a:ea typeface="+mj-ea"/>
              <a:cs typeface="Segoe UI" pitchFamily="34" charset="0"/>
            </a:endParaRPr>
          </a:p>
        </p:txBody>
      </p:sp>
      <p:graphicFrame>
        <p:nvGraphicFramePr>
          <p:cNvPr id="8" name="Diagram 7"/>
          <p:cNvGraphicFramePr/>
          <p:nvPr>
            <p:extLst>
              <p:ext uri="{D42A27DB-BD31-4B8C-83A1-F6EECF244321}">
                <p14:modId xmlns:p14="http://schemas.microsoft.com/office/powerpoint/2010/main" xmlns="" val="2818582174"/>
              </p:ext>
            </p:extLst>
          </p:nvPr>
        </p:nvGraphicFramePr>
        <p:xfrm>
          <a:off x="762000" y="1752600"/>
          <a:ext cx="76200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Up Arrow 8"/>
          <p:cNvSpPr/>
          <p:nvPr/>
        </p:nvSpPr>
        <p:spPr>
          <a:xfrm rot="10800000">
            <a:off x="7266218" y="1905000"/>
            <a:ext cx="694981" cy="914400"/>
          </a:xfrm>
          <a:prstGeom prst="upArrow">
            <a:avLst/>
          </a:prstGeom>
          <a:solidFill>
            <a:srgbClr val="60C6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7283867" y="4454853"/>
            <a:ext cx="694981" cy="838203"/>
          </a:xfrm>
          <a:prstGeom prst="upArrow">
            <a:avLst/>
          </a:prstGeom>
          <a:solidFill>
            <a:srgbClr val="F96B0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7256572" y="3262952"/>
            <a:ext cx="694981" cy="838200"/>
          </a:xfrm>
          <a:prstGeom prst="upArrow">
            <a:avLst/>
          </a:prstGeom>
          <a:solidFill>
            <a:srgbClr val="00A5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836925" y="6504840"/>
            <a:ext cx="259307" cy="284921"/>
          </a:xfrm>
          <a:prstGeom prst="ellipse">
            <a:avLst/>
          </a:prstGeom>
          <a:solidFill>
            <a:srgbClr val="F57620"/>
          </a:solidFill>
          <a:ln>
            <a:solidFill>
              <a:srgbClr val="F576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99731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7"/>
          <p:cNvSpPr txBox="1">
            <a:spLocks noChangeArrowheads="1"/>
          </p:cNvSpPr>
          <p:nvPr/>
        </p:nvSpPr>
        <p:spPr bwMode="auto">
          <a:xfrm>
            <a:off x="152400" y="4780449"/>
            <a:ext cx="9144000" cy="338554"/>
          </a:xfrm>
          <a:prstGeom prst="rect">
            <a:avLst/>
          </a:prstGeom>
          <a:noFill/>
          <a:ln w="9525">
            <a:noFill/>
            <a:miter lim="800000"/>
            <a:headEnd/>
            <a:tailEnd/>
          </a:ln>
        </p:spPr>
        <p:txBody>
          <a:bodyPr wrap="square">
            <a:spAutoFit/>
          </a:bodyPr>
          <a:lstStyle/>
          <a:p>
            <a:pPr algn="ctr"/>
            <a:r>
              <a:rPr lang="en-US" sz="1600" dirty="0" smtClean="0">
                <a:latin typeface="Segoe UI" pitchFamily="34" charset="0"/>
                <a:cs typeface="Segoe UI" pitchFamily="34" charset="0"/>
              </a:rPr>
              <a:t>Research/Scan  Dr</a:t>
            </a:r>
            <a:r>
              <a:rPr lang="en-US" sz="1600" dirty="0">
                <a:latin typeface="Segoe UI" pitchFamily="34" charset="0"/>
                <a:cs typeface="Segoe UI" pitchFamily="34" charset="0"/>
              </a:rPr>
              <a:t>. Chuck Hillman University of Illinois</a:t>
            </a:r>
          </a:p>
        </p:txBody>
      </p:sp>
      <p:pic>
        <p:nvPicPr>
          <p:cNvPr id="4" name="Picture 245" descr="BC.png"/>
          <p:cNvPicPr>
            <a:picLocks noChangeAspect="1"/>
          </p:cNvPicPr>
          <p:nvPr/>
        </p:nvPicPr>
        <p:blipFill>
          <a:blip r:embed="rId3" cstate="print"/>
          <a:srcRect/>
          <a:stretch>
            <a:fillRect/>
          </a:stretch>
        </p:blipFill>
        <p:spPr>
          <a:xfrm>
            <a:off x="1905000" y="2424152"/>
            <a:ext cx="1857953" cy="1782763"/>
          </a:xfrm>
          <a:prstGeom prst="rect">
            <a:avLst/>
          </a:prstGeom>
          <a:ln>
            <a:noFill/>
          </a:ln>
        </p:spPr>
      </p:pic>
      <p:pic>
        <p:nvPicPr>
          <p:cNvPr id="5" name="Picture 248" descr="EI.png"/>
          <p:cNvPicPr>
            <a:picLocks noChangeAspect="1"/>
          </p:cNvPicPr>
          <p:nvPr/>
        </p:nvPicPr>
        <p:blipFill>
          <a:blip r:embed="rId4" cstate="print"/>
          <a:srcRect/>
          <a:stretch>
            <a:fillRect/>
          </a:stretch>
        </p:blipFill>
        <p:spPr>
          <a:xfrm>
            <a:off x="5377782" y="2424152"/>
            <a:ext cx="1785018" cy="1782763"/>
          </a:xfrm>
          <a:prstGeom prst="rect">
            <a:avLst/>
          </a:prstGeom>
          <a:ln>
            <a:noFill/>
          </a:ln>
        </p:spPr>
      </p:pic>
      <p:sp>
        <p:nvSpPr>
          <p:cNvPr id="6" name="Rectangle 5"/>
          <p:cNvSpPr/>
          <p:nvPr/>
        </p:nvSpPr>
        <p:spPr>
          <a:xfrm>
            <a:off x="838200" y="4380339"/>
            <a:ext cx="3733800" cy="400110"/>
          </a:xfrm>
          <a:prstGeom prst="rect">
            <a:avLst/>
          </a:prstGeom>
        </p:spPr>
        <p:txBody>
          <a:bodyPr wrap="square">
            <a:spAutoFit/>
          </a:bodyPr>
          <a:lstStyle/>
          <a:p>
            <a:pPr algn="ctr" fontAlgn="auto">
              <a:spcAft>
                <a:spcPts val="0"/>
              </a:spcAft>
              <a:buClr>
                <a:schemeClr val="tx1">
                  <a:shade val="95000"/>
                </a:schemeClr>
              </a:buClr>
              <a:buFont typeface="Wingdings 2"/>
              <a:buNone/>
              <a:defRPr/>
            </a:pPr>
            <a:r>
              <a:rPr lang="en-US" sz="2000" b="1" dirty="0" smtClean="0">
                <a:latin typeface="Segoe UI" pitchFamily="34" charset="0"/>
                <a:cs typeface="Segoe UI" pitchFamily="34" charset="0"/>
              </a:rPr>
              <a:t>Brain after sitting quietly</a:t>
            </a:r>
            <a:endParaRPr lang="en-US" sz="2000" b="1" dirty="0">
              <a:latin typeface="Segoe UI" pitchFamily="34" charset="0"/>
              <a:cs typeface="Segoe UI" pitchFamily="34" charset="0"/>
            </a:endParaRPr>
          </a:p>
        </p:txBody>
      </p:sp>
      <p:sp>
        <p:nvSpPr>
          <p:cNvPr id="7" name="Rectangle 6"/>
          <p:cNvSpPr/>
          <p:nvPr/>
        </p:nvSpPr>
        <p:spPr>
          <a:xfrm>
            <a:off x="4114800" y="4380339"/>
            <a:ext cx="4621306" cy="400110"/>
          </a:xfrm>
          <a:prstGeom prst="rect">
            <a:avLst/>
          </a:prstGeom>
        </p:spPr>
        <p:txBody>
          <a:bodyPr wrap="square">
            <a:spAutoFit/>
          </a:bodyPr>
          <a:lstStyle/>
          <a:p>
            <a:pPr algn="ctr" fontAlgn="auto">
              <a:spcAft>
                <a:spcPts val="0"/>
              </a:spcAft>
              <a:buClr>
                <a:schemeClr val="tx1">
                  <a:shade val="95000"/>
                </a:schemeClr>
              </a:buClr>
              <a:buFont typeface="Wingdings 2"/>
              <a:buNone/>
              <a:defRPr/>
            </a:pPr>
            <a:r>
              <a:rPr lang="en-US" sz="2000" b="1" dirty="0" smtClean="0">
                <a:latin typeface="Segoe UI" pitchFamily="34" charset="0"/>
                <a:cs typeface="Segoe UI" pitchFamily="34" charset="0"/>
              </a:rPr>
              <a:t>Brain after 20 minute walk</a:t>
            </a:r>
            <a:endParaRPr lang="en-US" sz="2000" b="1" dirty="0">
              <a:latin typeface="Segoe UI" pitchFamily="34" charset="0"/>
              <a:cs typeface="Segoe UI" pitchFamily="34" charset="0"/>
            </a:endParaRPr>
          </a:p>
        </p:txBody>
      </p:sp>
      <p:grpSp>
        <p:nvGrpSpPr>
          <p:cNvPr id="8" name="Group 9"/>
          <p:cNvGrpSpPr/>
          <p:nvPr/>
        </p:nvGrpSpPr>
        <p:grpSpPr>
          <a:xfrm>
            <a:off x="0" y="838200"/>
            <a:ext cx="9144000" cy="304800"/>
            <a:chOff x="0" y="1066800"/>
            <a:chExt cx="9144000" cy="304800"/>
          </a:xfrm>
        </p:grpSpPr>
        <p:sp>
          <p:nvSpPr>
            <p:cNvPr id="9" name="Rectangle 8"/>
            <p:cNvSpPr/>
            <p:nvPr/>
          </p:nvSpPr>
          <p:spPr>
            <a:xfrm>
              <a:off x="0" y="1066800"/>
              <a:ext cx="1295400" cy="304800"/>
            </a:xfrm>
            <a:prstGeom prst="rect">
              <a:avLst/>
            </a:prstGeom>
            <a:solidFill>
              <a:srgbClr val="60C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0" name="Rectangle 9"/>
            <p:cNvSpPr/>
            <p:nvPr/>
          </p:nvSpPr>
          <p:spPr>
            <a:xfrm>
              <a:off x="1447800" y="1066800"/>
              <a:ext cx="7696200" cy="304800"/>
            </a:xfrm>
            <a:prstGeom prst="rect">
              <a:avLst/>
            </a:prstGeom>
            <a:solidFill>
              <a:srgbClr val="F96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2"/>
          <p:cNvSpPr txBox="1">
            <a:spLocks/>
          </p:cNvSpPr>
          <p:nvPr/>
        </p:nvSpPr>
        <p:spPr>
          <a:xfrm>
            <a:off x="-245" y="1559518"/>
            <a:ext cx="9144000" cy="457200"/>
          </a:xfrm>
          <a:prstGeom prst="rect">
            <a:avLst/>
          </a:prstGeom>
        </p:spPr>
        <p:txBody>
          <a:bodyPr vert="horz" lIns="91440" tIns="45720" rIns="91440" bIns="45720" rtlCol="0" anchor="ctr">
            <a:noAutofit/>
          </a:bodyPr>
          <a:lstStyle/>
          <a:p>
            <a:pPr lvl="0" algn="ctr" defTabSz="914400">
              <a:spcBef>
                <a:spcPct val="0"/>
              </a:spcBef>
              <a:defRPr/>
            </a:pPr>
            <a:r>
              <a:rPr lang="en-US" sz="2400" dirty="0" smtClean="0">
                <a:solidFill>
                  <a:schemeClr val="bg2">
                    <a:lumMod val="25000"/>
                  </a:schemeClr>
                </a:solidFill>
                <a:latin typeface="Segoe UI" pitchFamily="34" charset="0"/>
                <a:cs typeface="Segoe UI" pitchFamily="34" charset="0"/>
              </a:rPr>
              <a:t>The </a:t>
            </a:r>
            <a:r>
              <a:rPr lang="en-US" sz="2400" dirty="0">
                <a:solidFill>
                  <a:schemeClr val="bg2">
                    <a:lumMod val="25000"/>
                  </a:schemeClr>
                </a:solidFill>
                <a:latin typeface="Segoe UI" pitchFamily="34" charset="0"/>
                <a:cs typeface="Segoe UI" pitchFamily="34" charset="0"/>
              </a:rPr>
              <a:t>Physical Activity and Learning Connection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chemeClr val="bg2">
                  <a:lumMod val="25000"/>
                </a:schemeClr>
              </a:solidFill>
              <a:effectLst/>
              <a:uLnTx/>
              <a:uFillTx/>
              <a:latin typeface="Segoe UI" pitchFamily="34" charset="0"/>
              <a:ea typeface="+mj-ea"/>
              <a:cs typeface="Segoe UI"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2">
                    <a:lumMod val="25000"/>
                  </a:schemeClr>
                </a:solidFill>
                <a:effectLst/>
                <a:uLnTx/>
                <a:uFillTx/>
                <a:latin typeface="Segoe UI" pitchFamily="34" charset="0"/>
                <a:ea typeface="+mj-ea"/>
                <a:cs typeface="Segoe UI" pitchFamily="34" charset="0"/>
              </a:rPr>
              <a:t>Average Composite</a:t>
            </a:r>
            <a:r>
              <a:rPr kumimoji="0" lang="en-US" sz="2400" b="1" i="0" u="none" strike="noStrike" kern="1200" cap="none" spc="0" normalizeH="0" noProof="0" dirty="0" smtClean="0">
                <a:ln>
                  <a:noFill/>
                </a:ln>
                <a:solidFill>
                  <a:schemeClr val="bg2">
                    <a:lumMod val="25000"/>
                  </a:schemeClr>
                </a:solidFill>
                <a:effectLst/>
                <a:uLnTx/>
                <a:uFillTx/>
                <a:latin typeface="Segoe UI" pitchFamily="34" charset="0"/>
                <a:ea typeface="+mj-ea"/>
                <a:cs typeface="Segoe UI" pitchFamily="34" charset="0"/>
              </a:rPr>
              <a:t> of 20 Students Taking Same Test</a:t>
            </a:r>
            <a:endParaRPr kumimoji="0" lang="en-US" sz="2400" b="1" i="0" u="none" strike="noStrike" kern="1200" cap="none" spc="0" normalizeH="0" baseline="0" noProof="0" dirty="0">
              <a:ln>
                <a:noFill/>
              </a:ln>
              <a:solidFill>
                <a:schemeClr val="bg2">
                  <a:lumMod val="25000"/>
                </a:schemeClr>
              </a:solidFill>
              <a:effectLst/>
              <a:uLnTx/>
              <a:uFillTx/>
              <a:latin typeface="Segoe UI" pitchFamily="34" charset="0"/>
              <a:ea typeface="+mj-ea"/>
              <a:cs typeface="Segoe UI" pitchFamily="34" charset="0"/>
            </a:endParaRPr>
          </a:p>
        </p:txBody>
      </p:sp>
      <p:sp>
        <p:nvSpPr>
          <p:cNvPr id="13" name="TextBox 12"/>
          <p:cNvSpPr txBox="1"/>
          <p:nvPr/>
        </p:nvSpPr>
        <p:spPr>
          <a:xfrm>
            <a:off x="228600" y="5208458"/>
            <a:ext cx="8686800" cy="461665"/>
          </a:xfrm>
          <a:prstGeom prst="rect">
            <a:avLst/>
          </a:prstGeom>
          <a:solidFill>
            <a:srgbClr val="60C659"/>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i="1" dirty="0" smtClean="0">
                <a:latin typeface="Segoe UI" pitchFamily="34" charset="0"/>
                <a:cs typeface="Segoe UI" pitchFamily="34" charset="0"/>
              </a:rPr>
              <a:t>Physical Activity improves…</a:t>
            </a:r>
          </a:p>
        </p:txBody>
      </p:sp>
      <p:graphicFrame>
        <p:nvGraphicFramePr>
          <p:cNvPr id="15" name="Diagram 14"/>
          <p:cNvGraphicFramePr/>
          <p:nvPr>
            <p:extLst>
              <p:ext uri="{D42A27DB-BD31-4B8C-83A1-F6EECF244321}">
                <p14:modId xmlns:p14="http://schemas.microsoft.com/office/powerpoint/2010/main" xmlns="" val="3377778740"/>
              </p:ext>
            </p:extLst>
          </p:nvPr>
        </p:nvGraphicFramePr>
        <p:xfrm>
          <a:off x="152400" y="5688577"/>
          <a:ext cx="8763000" cy="1143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itle 2"/>
          <p:cNvSpPr txBox="1">
            <a:spLocks/>
          </p:cNvSpPr>
          <p:nvPr/>
        </p:nvSpPr>
        <p:spPr>
          <a:xfrm>
            <a:off x="-245" y="94066"/>
            <a:ext cx="9144000" cy="990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2">
                    <a:lumMod val="25000"/>
                  </a:schemeClr>
                </a:solidFill>
                <a:effectLst/>
                <a:uLnTx/>
                <a:uFillTx/>
                <a:latin typeface="Segoe UI" pitchFamily="34" charset="0"/>
                <a:ea typeface="+mj-ea"/>
                <a:cs typeface="Segoe UI" pitchFamily="34" charset="0"/>
              </a:rPr>
              <a:t>Rooted in Research</a:t>
            </a:r>
            <a:endParaRPr kumimoji="0" lang="en-US" sz="4400" b="1" i="0" u="none" strike="noStrike" kern="1200" cap="none" spc="0" normalizeH="0" noProof="0" dirty="0" smtClean="0">
              <a:ln>
                <a:noFill/>
              </a:ln>
              <a:solidFill>
                <a:schemeClr val="bg2">
                  <a:lumMod val="25000"/>
                </a:schemeClr>
              </a:solidFill>
              <a:effectLst/>
              <a:uLnTx/>
              <a:uFillTx/>
              <a:latin typeface="Segoe UI" pitchFamily="34" charset="0"/>
              <a:ea typeface="+mj-ea"/>
              <a:cs typeface="Segoe UI" pitchFamily="34" charset="0"/>
            </a:endParaRPr>
          </a:p>
        </p:txBody>
      </p:sp>
    </p:spTree>
    <p:extLst>
      <p:ext uri="{BB962C8B-B14F-4D97-AF65-F5344CB8AC3E}">
        <p14:creationId xmlns:p14="http://schemas.microsoft.com/office/powerpoint/2010/main" xmlns="" val="186524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1451247134"/>
              </p:ext>
            </p:extLst>
          </p:nvPr>
        </p:nvGraphicFramePr>
        <p:xfrm>
          <a:off x="368435" y="1003709"/>
          <a:ext cx="8420043" cy="5140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p:cNvSpPr txBox="1">
            <a:spLocks/>
          </p:cNvSpPr>
          <p:nvPr/>
        </p:nvSpPr>
        <p:spPr>
          <a:xfrm>
            <a:off x="361534" y="451631"/>
            <a:ext cx="8541658" cy="6690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i="1" dirty="0" smtClean="0">
                <a:solidFill>
                  <a:srgbClr val="FF6600"/>
                </a:solidFill>
                <a:effectLst>
                  <a:outerShdw dist="12700" dir="2700000" algn="tl" rotWithShape="0">
                    <a:schemeClr val="tx2">
                      <a:lumMod val="60000"/>
                      <a:lumOff val="40000"/>
                    </a:schemeClr>
                  </a:outerShdw>
                </a:effectLst>
                <a:latin typeface="Constantia"/>
                <a:cs typeface="Constantia"/>
              </a:rPr>
              <a:t>Students in the Healthy Fitness Zone for Aerobic Fitness… </a:t>
            </a:r>
            <a:endParaRPr lang="en-US" sz="2400" dirty="0" smtClean="0">
              <a:solidFill>
                <a:srgbClr val="FF6600"/>
              </a:solidFill>
              <a:effectLst>
                <a:outerShdw dist="12700" dir="2700000" algn="tl" rotWithShape="0">
                  <a:schemeClr val="tx2">
                    <a:lumMod val="60000"/>
                    <a:lumOff val="40000"/>
                  </a:schemeClr>
                </a:outerShdw>
              </a:effectLst>
              <a:latin typeface="Constantia"/>
              <a:cs typeface="Constantia"/>
            </a:endParaRPr>
          </a:p>
        </p:txBody>
      </p:sp>
      <p:sp>
        <p:nvSpPr>
          <p:cNvPr id="2" name="TextBox 1"/>
          <p:cNvSpPr txBox="1"/>
          <p:nvPr/>
        </p:nvSpPr>
        <p:spPr>
          <a:xfrm>
            <a:off x="643880" y="6143745"/>
            <a:ext cx="8144597" cy="584776"/>
          </a:xfrm>
          <a:prstGeom prst="rect">
            <a:avLst/>
          </a:prstGeom>
          <a:noFill/>
        </p:spPr>
        <p:txBody>
          <a:bodyPr wrap="square" rtlCol="0">
            <a:spAutoFit/>
          </a:bodyPr>
          <a:lstStyle/>
          <a:p>
            <a:r>
              <a:rPr lang="en-US" sz="1600" dirty="0" smtClean="0"/>
              <a:t>SOURCE:  </a:t>
            </a:r>
            <a:r>
              <a:rPr lang="en-US" sz="1600" dirty="0"/>
              <a:t>Cobb County Schools </a:t>
            </a:r>
            <a:r>
              <a:rPr lang="en-US" sz="1600" dirty="0" err="1" smtClean="0"/>
              <a:t>Fitnessgram</a:t>
            </a:r>
            <a:r>
              <a:rPr lang="en-US" sz="1600" dirty="0" smtClean="0"/>
              <a:t> </a:t>
            </a:r>
            <a:r>
              <a:rPr lang="en-US" sz="1600" dirty="0"/>
              <a:t>Analysis -­‐ </a:t>
            </a:r>
            <a:r>
              <a:rPr lang="en-US" sz="1600" dirty="0" err="1" smtClean="0"/>
              <a:t>Relatonship</a:t>
            </a:r>
            <a:r>
              <a:rPr lang="en-US" sz="1600" dirty="0" smtClean="0"/>
              <a:t> </a:t>
            </a:r>
            <a:r>
              <a:rPr lang="en-US" sz="1600" dirty="0"/>
              <a:t>between Aerobic Capacity, Academic Achievement, </a:t>
            </a:r>
            <a:r>
              <a:rPr lang="en-US" sz="1600" dirty="0" smtClean="0"/>
              <a:t>Attendance </a:t>
            </a:r>
            <a:r>
              <a:rPr lang="en-US" sz="1600" dirty="0"/>
              <a:t>and Behavior. </a:t>
            </a:r>
          </a:p>
        </p:txBody>
      </p:sp>
    </p:spTree>
    <p:extLst>
      <p:ext uri="{BB962C8B-B14F-4D97-AF65-F5344CB8AC3E}">
        <p14:creationId xmlns:p14="http://schemas.microsoft.com/office/powerpoint/2010/main" xmlns="" val="2533257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2912" y="100080"/>
            <a:ext cx="6858000" cy="772886"/>
          </a:xfrm>
        </p:spPr>
        <p:txBody>
          <a:bodyPr>
            <a:normAutofit/>
          </a:bodyPr>
          <a:lstStyle/>
          <a:p>
            <a:pPr algn="l"/>
            <a:r>
              <a:rPr lang="en-US" b="1" dirty="0" smtClean="0">
                <a:latin typeface="Segoa UI"/>
                <a:cs typeface="Segoe UI" pitchFamily="34" charset="0"/>
              </a:rPr>
              <a:t>Power Up for 30 Pilot</a:t>
            </a:r>
            <a:endParaRPr lang="en-US" sz="3600" cap="none" dirty="0">
              <a:latin typeface="Segoa UI"/>
            </a:endParaRPr>
          </a:p>
        </p:txBody>
      </p:sp>
      <p:sp>
        <p:nvSpPr>
          <p:cNvPr id="18" name="Title 2"/>
          <p:cNvSpPr txBox="1">
            <a:spLocks/>
          </p:cNvSpPr>
          <p:nvPr/>
        </p:nvSpPr>
        <p:spPr>
          <a:xfrm>
            <a:off x="0" y="1407968"/>
            <a:ext cx="9144000" cy="878073"/>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latin typeface="Segoa UI"/>
                <a:ea typeface="+mj-ea"/>
                <a:cs typeface="Segoe UI" pitchFamily="34" charset="0"/>
              </a:rPr>
              <a:t>After One </a:t>
            </a:r>
            <a:r>
              <a:rPr lang="en-US" sz="3200" b="1" noProof="0" dirty="0" smtClean="0">
                <a:latin typeface="Segoa UI"/>
                <a:ea typeface="+mj-ea"/>
                <a:cs typeface="Segoe UI" pitchFamily="34" charset="0"/>
              </a:rPr>
              <a:t>School Year of Programming</a:t>
            </a:r>
            <a:endParaRPr kumimoji="0" lang="en-US" sz="3200" b="1" i="0" u="none" strike="noStrike" kern="1200" cap="none" spc="0" normalizeH="0" baseline="0" noProof="0" dirty="0">
              <a:ln>
                <a:noFill/>
              </a:ln>
              <a:effectLst/>
              <a:uLnTx/>
              <a:uFillTx/>
              <a:latin typeface="Segoa UI"/>
              <a:ea typeface="+mj-ea"/>
              <a:cs typeface="Segoe UI" pitchFamily="34" charset="0"/>
            </a:endParaRPr>
          </a:p>
        </p:txBody>
      </p:sp>
      <p:grpSp>
        <p:nvGrpSpPr>
          <p:cNvPr id="2" name="Group 1"/>
          <p:cNvGrpSpPr/>
          <p:nvPr/>
        </p:nvGrpSpPr>
        <p:grpSpPr>
          <a:xfrm>
            <a:off x="228600" y="2481943"/>
            <a:ext cx="8686800" cy="3352800"/>
            <a:chOff x="76200" y="3048000"/>
            <a:chExt cx="7315200" cy="3352800"/>
          </a:xfrm>
        </p:grpSpPr>
        <p:sp>
          <p:nvSpPr>
            <p:cNvPr id="12" name="Oval 11"/>
            <p:cNvSpPr/>
            <p:nvPr/>
          </p:nvSpPr>
          <p:spPr>
            <a:xfrm>
              <a:off x="76200" y="3048000"/>
              <a:ext cx="2362200" cy="1676400"/>
            </a:xfrm>
            <a:prstGeom prst="ellipse">
              <a:avLst/>
            </a:prstGeom>
            <a:solidFill>
              <a:srgbClr val="F57620"/>
            </a:solidFill>
            <a:ln>
              <a:solidFill>
                <a:srgbClr val="F5762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100" b="1" dirty="0" smtClean="0">
                  <a:latin typeface="Segoa UI"/>
                  <a:cs typeface="Segoe UI" pitchFamily="34" charset="0"/>
                </a:rPr>
                <a:t>Physical Activity</a:t>
              </a:r>
            </a:p>
            <a:p>
              <a:pPr lvl="0" algn="ctr"/>
              <a:r>
                <a:rPr lang="en-US" sz="2100" b="1" dirty="0" smtClean="0">
                  <a:latin typeface="Segoa UI"/>
                  <a:cs typeface="Segoe UI" pitchFamily="34" charset="0"/>
                </a:rPr>
                <a:t>Knowledge</a:t>
              </a:r>
              <a:endParaRPr lang="en-US" sz="2100" b="1" dirty="0">
                <a:latin typeface="Segoa UI"/>
                <a:cs typeface="Segoe UI" pitchFamily="34" charset="0"/>
              </a:endParaRPr>
            </a:p>
          </p:txBody>
        </p:sp>
        <p:sp>
          <p:nvSpPr>
            <p:cNvPr id="13" name="Oval 12"/>
            <p:cNvSpPr/>
            <p:nvPr/>
          </p:nvSpPr>
          <p:spPr>
            <a:xfrm>
              <a:off x="3276600" y="3048000"/>
              <a:ext cx="2362200" cy="1676400"/>
            </a:xfrm>
            <a:prstGeom prst="ellipse">
              <a:avLst/>
            </a:prstGeom>
            <a:solidFill>
              <a:srgbClr val="8ECB80"/>
            </a:solidFill>
            <a:ln>
              <a:solidFill>
                <a:srgbClr val="8ECB8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100" b="1" dirty="0" smtClean="0">
                  <a:latin typeface="Segoa UI"/>
                  <a:cs typeface="Segoe UI" pitchFamily="34" charset="0"/>
                </a:rPr>
                <a:t>Moderate to Vigorous PA in PE</a:t>
              </a:r>
              <a:endParaRPr lang="en-US" sz="2100" b="1" dirty="0">
                <a:latin typeface="Segoa UI"/>
                <a:cs typeface="Segoe UI" pitchFamily="34" charset="0"/>
              </a:endParaRPr>
            </a:p>
          </p:txBody>
        </p:sp>
        <p:sp>
          <p:nvSpPr>
            <p:cNvPr id="14" name="Oval 13"/>
            <p:cNvSpPr/>
            <p:nvPr/>
          </p:nvSpPr>
          <p:spPr>
            <a:xfrm>
              <a:off x="5029200" y="4724400"/>
              <a:ext cx="2362200" cy="1676400"/>
            </a:xfrm>
            <a:prstGeom prst="ellipse">
              <a:avLst/>
            </a:prstGeom>
            <a:solidFill>
              <a:srgbClr val="9B9B9B"/>
            </a:solidFill>
            <a:ln>
              <a:solidFill>
                <a:srgbClr val="9B9B9B"/>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100" b="1" dirty="0" smtClean="0">
                  <a:latin typeface="Segoa UI"/>
                  <a:cs typeface="Segoe UI" pitchFamily="34" charset="0"/>
                </a:rPr>
                <a:t>Before School PA Time</a:t>
              </a:r>
              <a:endParaRPr lang="en-US" sz="2100" b="1" dirty="0">
                <a:latin typeface="Segoa UI"/>
                <a:cs typeface="Segoe UI" pitchFamily="34" charset="0"/>
              </a:endParaRPr>
            </a:p>
          </p:txBody>
        </p:sp>
        <p:sp>
          <p:nvSpPr>
            <p:cNvPr id="16" name="Oval 15"/>
            <p:cNvSpPr/>
            <p:nvPr/>
          </p:nvSpPr>
          <p:spPr>
            <a:xfrm>
              <a:off x="1676400" y="4724400"/>
              <a:ext cx="2362200" cy="1676400"/>
            </a:xfrm>
            <a:prstGeom prst="ellipse">
              <a:avLst/>
            </a:prstGeom>
            <a:solidFill>
              <a:srgbClr val="018FE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100" b="1" dirty="0" smtClean="0">
                  <a:latin typeface="Segoa UI"/>
                  <a:cs typeface="Segoe UI" pitchFamily="34" charset="0"/>
                </a:rPr>
                <a:t>Classroom PA Time</a:t>
              </a:r>
              <a:endParaRPr lang="en-US" sz="2100" b="1" dirty="0">
                <a:latin typeface="Segoa UI"/>
                <a:cs typeface="Segoe UI" pitchFamily="34" charset="0"/>
              </a:endParaRPr>
            </a:p>
          </p:txBody>
        </p:sp>
        <p:sp>
          <p:nvSpPr>
            <p:cNvPr id="19" name="Up Arrow 18"/>
            <p:cNvSpPr/>
            <p:nvPr/>
          </p:nvSpPr>
          <p:spPr>
            <a:xfrm>
              <a:off x="1981200" y="3124200"/>
              <a:ext cx="457200" cy="1600200"/>
            </a:xfrm>
            <a:prstGeom prst="upArrow">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a UI"/>
              </a:endParaRPr>
            </a:p>
          </p:txBody>
        </p:sp>
        <p:sp>
          <p:nvSpPr>
            <p:cNvPr id="17" name="Up Arrow 16"/>
            <p:cNvSpPr/>
            <p:nvPr/>
          </p:nvSpPr>
          <p:spPr>
            <a:xfrm>
              <a:off x="5181600" y="3124200"/>
              <a:ext cx="457200" cy="1600200"/>
            </a:xfrm>
            <a:prstGeom prst="upArrow">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a UI"/>
              </a:endParaRPr>
            </a:p>
          </p:txBody>
        </p:sp>
        <p:sp>
          <p:nvSpPr>
            <p:cNvPr id="28" name="Up Arrow 27"/>
            <p:cNvSpPr/>
            <p:nvPr/>
          </p:nvSpPr>
          <p:spPr>
            <a:xfrm>
              <a:off x="6934200" y="4724400"/>
              <a:ext cx="457200" cy="1600200"/>
            </a:xfrm>
            <a:prstGeom prst="upArrow">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a UI"/>
              </a:endParaRPr>
            </a:p>
          </p:txBody>
        </p:sp>
        <p:sp>
          <p:nvSpPr>
            <p:cNvPr id="29" name="Up Arrow 28"/>
            <p:cNvSpPr/>
            <p:nvPr/>
          </p:nvSpPr>
          <p:spPr>
            <a:xfrm>
              <a:off x="3585651" y="4724400"/>
              <a:ext cx="457200" cy="1600200"/>
            </a:xfrm>
            <a:prstGeom prst="upArrow">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a UI"/>
              </a:endParaRPr>
            </a:p>
          </p:txBody>
        </p:sp>
      </p:grpSp>
      <p:grpSp>
        <p:nvGrpSpPr>
          <p:cNvPr id="15" name="Group 14"/>
          <p:cNvGrpSpPr/>
          <p:nvPr/>
        </p:nvGrpSpPr>
        <p:grpSpPr>
          <a:xfrm>
            <a:off x="0" y="838200"/>
            <a:ext cx="9144000" cy="304800"/>
            <a:chOff x="0" y="1066800"/>
            <a:chExt cx="9144000" cy="304800"/>
          </a:xfrm>
        </p:grpSpPr>
        <p:sp>
          <p:nvSpPr>
            <p:cNvPr id="20" name="Rectangle 19"/>
            <p:cNvSpPr/>
            <p:nvPr/>
          </p:nvSpPr>
          <p:spPr>
            <a:xfrm>
              <a:off x="0" y="1066800"/>
              <a:ext cx="1295400" cy="304800"/>
            </a:xfrm>
            <a:prstGeom prst="rect">
              <a:avLst/>
            </a:prstGeom>
            <a:solidFill>
              <a:srgbClr val="60C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21" name="Rectangle 20"/>
            <p:cNvSpPr/>
            <p:nvPr/>
          </p:nvSpPr>
          <p:spPr>
            <a:xfrm>
              <a:off x="1447800" y="1066800"/>
              <a:ext cx="7696200" cy="304800"/>
            </a:xfrm>
            <a:prstGeom prst="rect">
              <a:avLst/>
            </a:prstGeom>
            <a:solidFill>
              <a:srgbClr val="F96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732000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698" y="152400"/>
            <a:ext cx="8229600" cy="865503"/>
          </a:xfrm>
        </p:spPr>
        <p:txBody>
          <a:bodyPr>
            <a:normAutofit/>
          </a:bodyPr>
          <a:lstStyle/>
          <a:p>
            <a:pPr algn="l"/>
            <a:r>
              <a:rPr lang="en-US" sz="3600" cap="none" dirty="0" smtClean="0">
                <a:latin typeface="Segoa UI"/>
              </a:rPr>
              <a:t>Pilot: Aerobic Capacity Results</a:t>
            </a:r>
            <a:endParaRPr lang="en-US" sz="3600" cap="none" dirty="0">
              <a:latin typeface="Segoa UI"/>
            </a:endParaRPr>
          </a:p>
        </p:txBody>
      </p:sp>
      <p:sp>
        <p:nvSpPr>
          <p:cNvPr id="6" name="Rectangle 5"/>
          <p:cNvSpPr/>
          <p:nvPr/>
        </p:nvSpPr>
        <p:spPr>
          <a:xfrm>
            <a:off x="581803" y="6581001"/>
            <a:ext cx="2520492" cy="276999"/>
          </a:xfrm>
          <a:prstGeom prst="rect">
            <a:avLst/>
          </a:prstGeom>
        </p:spPr>
        <p:txBody>
          <a:bodyPr wrap="none">
            <a:spAutoFit/>
          </a:bodyPr>
          <a:lstStyle/>
          <a:p>
            <a:r>
              <a:rPr lang="en-US" sz="1200" dirty="0" smtClean="0"/>
              <a:t>N for PRE = 2,587; N for POST = 2,391</a:t>
            </a:r>
            <a:endParaRPr lang="en-US" sz="1200" dirty="0"/>
          </a:p>
        </p:txBody>
      </p:sp>
      <p:pic>
        <p:nvPicPr>
          <p:cNvPr id="9" name="Picture 8"/>
          <p:cNvPicPr>
            <a:picLocks noChangeAspect="1"/>
          </p:cNvPicPr>
          <p:nvPr/>
        </p:nvPicPr>
        <p:blipFill rotWithShape="1">
          <a:blip r:embed="rId3" cstate="print"/>
          <a:srcRect r="5460" b="82423"/>
          <a:stretch/>
        </p:blipFill>
        <p:spPr>
          <a:xfrm>
            <a:off x="127376" y="1078172"/>
            <a:ext cx="8920484" cy="2462284"/>
          </a:xfrm>
          <a:prstGeom prst="rect">
            <a:avLst/>
          </a:prstGeom>
        </p:spPr>
      </p:pic>
      <p:sp>
        <p:nvSpPr>
          <p:cNvPr id="10" name="Round Diagonal Corner Rectangle 9"/>
          <p:cNvSpPr/>
          <p:nvPr/>
        </p:nvSpPr>
        <p:spPr>
          <a:xfrm>
            <a:off x="685800" y="3581400"/>
            <a:ext cx="7749397" cy="574185"/>
          </a:xfrm>
          <a:prstGeom prst="round2DiagRect">
            <a:avLst/>
          </a:prstGeom>
          <a:solidFill>
            <a:srgbClr val="9B9B9B"/>
          </a:solidFill>
          <a:ln>
            <a:solidFill>
              <a:srgbClr val="9B9B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Segoa UI"/>
              </a:rPr>
              <a:t> 12.7% increase in number of PACER laps completed</a:t>
            </a:r>
            <a:endParaRPr lang="en-US" sz="2200" b="1" dirty="0">
              <a:latin typeface="Segoa UI"/>
            </a:endParaRPr>
          </a:p>
        </p:txBody>
      </p:sp>
      <p:graphicFrame>
        <p:nvGraphicFramePr>
          <p:cNvPr id="7" name="Chart 6"/>
          <p:cNvGraphicFramePr/>
          <p:nvPr>
            <p:extLst>
              <p:ext uri="{D42A27DB-BD31-4B8C-83A1-F6EECF244321}">
                <p14:modId xmlns:p14="http://schemas.microsoft.com/office/powerpoint/2010/main" xmlns="" val="301104476"/>
              </p:ext>
            </p:extLst>
          </p:nvPr>
        </p:nvGraphicFramePr>
        <p:xfrm>
          <a:off x="1066800" y="4307701"/>
          <a:ext cx="7086600" cy="2273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9786570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06722" y="100106"/>
            <a:ext cx="8588037" cy="86550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kern="1200" cap="all" baseline="0">
                <a:solidFill>
                  <a:schemeClr val="bg1"/>
                </a:solidFill>
                <a:latin typeface="+mj-lt"/>
                <a:ea typeface="+mj-ea"/>
                <a:cs typeface="+mj-cs"/>
              </a:defRPr>
            </a:lvl1pPr>
          </a:lstStyle>
          <a:p>
            <a:r>
              <a:rPr lang="en-US" sz="3600" cap="none" dirty="0" smtClean="0">
                <a:solidFill>
                  <a:schemeClr val="tx1"/>
                </a:solidFill>
                <a:latin typeface="Segoa UI"/>
              </a:rPr>
              <a:t>Pilot: Body </a:t>
            </a:r>
            <a:r>
              <a:rPr lang="en-US" sz="3600" cap="none" dirty="0">
                <a:solidFill>
                  <a:schemeClr val="tx1"/>
                </a:solidFill>
                <a:latin typeface="Segoa UI"/>
              </a:rPr>
              <a:t>Mass Index Changes</a:t>
            </a:r>
          </a:p>
        </p:txBody>
      </p:sp>
      <p:graphicFrame>
        <p:nvGraphicFramePr>
          <p:cNvPr id="2" name="Object 1"/>
          <p:cNvGraphicFramePr>
            <a:graphicFrameLocks noChangeAspect="1"/>
          </p:cNvGraphicFramePr>
          <p:nvPr>
            <p:extLst>
              <p:ext uri="{D42A27DB-BD31-4B8C-83A1-F6EECF244321}">
                <p14:modId xmlns:p14="http://schemas.microsoft.com/office/powerpoint/2010/main" xmlns="" val="2945255718"/>
              </p:ext>
            </p:extLst>
          </p:nvPr>
        </p:nvGraphicFramePr>
        <p:xfrm>
          <a:off x="914400" y="1372734"/>
          <a:ext cx="16459200" cy="3595048"/>
        </p:xfrm>
        <a:graphic>
          <a:graphicData uri="http://schemas.openxmlformats.org/presentationml/2006/ole">
            <p:oleObj spid="_x0000_s1032" name="Document" r:id="rId4" imgW="6857748" imgH="1206456" progId="Word.Document.12">
              <p:embed/>
            </p:oleObj>
          </a:graphicData>
        </a:graphic>
      </p:graphicFrame>
      <p:grpSp>
        <p:nvGrpSpPr>
          <p:cNvPr id="4" name="Group 3"/>
          <p:cNvGrpSpPr/>
          <p:nvPr/>
        </p:nvGrpSpPr>
        <p:grpSpPr>
          <a:xfrm>
            <a:off x="0" y="1029272"/>
            <a:ext cx="9144000" cy="304800"/>
            <a:chOff x="0" y="1066800"/>
            <a:chExt cx="9144000" cy="304800"/>
          </a:xfrm>
        </p:grpSpPr>
        <p:sp>
          <p:nvSpPr>
            <p:cNvPr id="5" name="Rectangle 4"/>
            <p:cNvSpPr/>
            <p:nvPr/>
          </p:nvSpPr>
          <p:spPr>
            <a:xfrm>
              <a:off x="0" y="1066800"/>
              <a:ext cx="1295400" cy="304800"/>
            </a:xfrm>
            <a:prstGeom prst="rect">
              <a:avLst/>
            </a:prstGeom>
            <a:solidFill>
              <a:srgbClr val="60C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6" name="Rectangle 5"/>
            <p:cNvSpPr/>
            <p:nvPr/>
          </p:nvSpPr>
          <p:spPr>
            <a:xfrm>
              <a:off x="1447800" y="1066800"/>
              <a:ext cx="7696200" cy="304800"/>
            </a:xfrm>
            <a:prstGeom prst="rect">
              <a:avLst/>
            </a:prstGeom>
            <a:solidFill>
              <a:srgbClr val="F96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601352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1804</Words>
  <Application>Microsoft Office PowerPoint</Application>
  <PresentationFormat>On-screen Show (4:3)</PresentationFormat>
  <Paragraphs>156</Paragraphs>
  <Slides>12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Document</vt:lpstr>
      <vt:lpstr>Slide 1</vt:lpstr>
      <vt:lpstr>What is Power Up for 30?</vt:lpstr>
      <vt:lpstr>Power Up for 30 Mantra</vt:lpstr>
      <vt:lpstr>Slide 4</vt:lpstr>
      <vt:lpstr>Slide 5</vt:lpstr>
      <vt:lpstr>Slide 6</vt:lpstr>
      <vt:lpstr>Power Up for 30 Pilot</vt:lpstr>
      <vt:lpstr>Pilot: Aerobic Capacity Results</vt:lpstr>
      <vt:lpstr>Slide 9</vt:lpstr>
      <vt:lpstr>Pilot: Teacher Feedback</vt:lpstr>
      <vt:lpstr>Our Power Up for 30 Plan</vt:lpstr>
      <vt:lpstr>Slide 12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HealthMPowers2</dc:creator>
  <cp:lastModifiedBy>Joseph Sauers</cp:lastModifiedBy>
  <cp:revision>12</cp:revision>
  <dcterms:created xsi:type="dcterms:W3CDTF">2014-10-08T14:43:57Z</dcterms:created>
  <dcterms:modified xsi:type="dcterms:W3CDTF">2015-04-01T00:05:48Z</dcterms:modified>
</cp:coreProperties>
</file>